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 showGuides="1">
      <p:cViewPr varScale="1">
        <p:scale>
          <a:sx n="113" d="100"/>
          <a:sy n="113" d="100"/>
        </p:scale>
        <p:origin x="-23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DC26F-EE1C-4357-A54B-BD719BFF066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46FD61-1FE5-4259-9458-0EE069BF81FB}">
      <dgm:prSet phldrT="[Text]"/>
      <dgm:spPr/>
      <dgm:t>
        <a:bodyPr/>
        <a:lstStyle/>
        <a:p>
          <a:r>
            <a:rPr lang="en-US" dirty="0" smtClean="0"/>
            <a:t>Start of classes</a:t>
          </a:r>
          <a:endParaRPr lang="en-US" dirty="0"/>
        </a:p>
      </dgm:t>
    </dgm:pt>
    <dgm:pt modelId="{E33F8E8F-5C39-4E97-B9B4-6B76F552735F}" type="parTrans" cxnId="{8C083C12-AB6B-42AC-94EE-7E55C5679EC1}">
      <dgm:prSet/>
      <dgm:spPr/>
      <dgm:t>
        <a:bodyPr/>
        <a:lstStyle/>
        <a:p>
          <a:endParaRPr lang="en-US"/>
        </a:p>
      </dgm:t>
    </dgm:pt>
    <dgm:pt modelId="{57E3149B-680C-4D06-AD88-0CCA8CE88AF8}" type="sibTrans" cxnId="{8C083C12-AB6B-42AC-94EE-7E55C5679EC1}">
      <dgm:prSet/>
      <dgm:spPr/>
      <dgm:t>
        <a:bodyPr/>
        <a:lstStyle/>
        <a:p>
          <a:endParaRPr lang="en-US"/>
        </a:p>
      </dgm:t>
    </dgm:pt>
    <dgm:pt modelId="{479EFB05-33B3-43D5-83E5-A36C649AB1DA}">
      <dgm:prSet phldrT="[Text]"/>
      <dgm:spPr/>
      <dgm:t>
        <a:bodyPr/>
        <a:lstStyle/>
        <a:p>
          <a:r>
            <a:rPr lang="en-US" dirty="0" smtClean="0"/>
            <a:t>Books are picked up</a:t>
          </a:r>
          <a:endParaRPr lang="en-US" dirty="0"/>
        </a:p>
      </dgm:t>
    </dgm:pt>
    <dgm:pt modelId="{4C9855B6-2B73-4BFD-A7F3-1B8C6EC0135C}" type="parTrans" cxnId="{E318965B-FD55-4C64-A712-F81D3B1DEBDE}">
      <dgm:prSet/>
      <dgm:spPr/>
      <dgm:t>
        <a:bodyPr/>
        <a:lstStyle/>
        <a:p>
          <a:endParaRPr lang="en-US"/>
        </a:p>
      </dgm:t>
    </dgm:pt>
    <dgm:pt modelId="{11D47595-28F6-4B58-AAAD-6FDDB5D98FA6}" type="sibTrans" cxnId="{E318965B-FD55-4C64-A712-F81D3B1DEBDE}">
      <dgm:prSet/>
      <dgm:spPr/>
      <dgm:t>
        <a:bodyPr/>
        <a:lstStyle/>
        <a:p>
          <a:endParaRPr lang="en-US"/>
        </a:p>
      </dgm:t>
    </dgm:pt>
    <dgm:pt modelId="{1FA57F9C-70E5-4F91-80EA-B341257ACEE9}">
      <dgm:prSet phldrT="[Text]"/>
      <dgm:spPr/>
      <dgm:t>
        <a:bodyPr/>
        <a:lstStyle/>
        <a:p>
          <a:r>
            <a:rPr lang="en-US" dirty="0" smtClean="0"/>
            <a:t>End of Semester</a:t>
          </a:r>
          <a:endParaRPr lang="en-US" dirty="0"/>
        </a:p>
      </dgm:t>
    </dgm:pt>
    <dgm:pt modelId="{764BF44D-8A30-43CA-9763-E210D33BC9AD}" type="parTrans" cxnId="{B8DC6B92-5D21-4074-A922-BB6C15470CC4}">
      <dgm:prSet/>
      <dgm:spPr/>
      <dgm:t>
        <a:bodyPr/>
        <a:lstStyle/>
        <a:p>
          <a:endParaRPr lang="en-US"/>
        </a:p>
      </dgm:t>
    </dgm:pt>
    <dgm:pt modelId="{F6A1A5E3-1979-472D-9190-52E68BBA0850}" type="sibTrans" cxnId="{B8DC6B92-5D21-4074-A922-BB6C15470CC4}">
      <dgm:prSet/>
      <dgm:spPr/>
      <dgm:t>
        <a:bodyPr/>
        <a:lstStyle/>
        <a:p>
          <a:endParaRPr lang="en-US"/>
        </a:p>
      </dgm:t>
    </dgm:pt>
    <dgm:pt modelId="{FF2D4738-E795-4676-84CD-37B8A64D89C4}">
      <dgm:prSet phldrT="[Text]"/>
      <dgm:spPr/>
      <dgm:t>
        <a:bodyPr/>
        <a:lstStyle/>
        <a:p>
          <a:r>
            <a:rPr lang="en-US" dirty="0" smtClean="0"/>
            <a:t>Get money at book buyback</a:t>
          </a:r>
          <a:endParaRPr lang="en-US" dirty="0"/>
        </a:p>
      </dgm:t>
    </dgm:pt>
    <dgm:pt modelId="{44F21C36-5AD6-420C-9B0B-9D292B0F0C29}" type="parTrans" cxnId="{FFFA495D-C6BA-4F63-B4DD-75E73DB35D76}">
      <dgm:prSet/>
      <dgm:spPr/>
      <dgm:t>
        <a:bodyPr/>
        <a:lstStyle/>
        <a:p>
          <a:endParaRPr lang="en-US"/>
        </a:p>
      </dgm:t>
    </dgm:pt>
    <dgm:pt modelId="{FA6DBD69-278F-43BD-9084-0506EB44FA92}" type="sibTrans" cxnId="{FFFA495D-C6BA-4F63-B4DD-75E73DB35D76}">
      <dgm:prSet/>
      <dgm:spPr/>
      <dgm:t>
        <a:bodyPr/>
        <a:lstStyle/>
        <a:p>
          <a:endParaRPr lang="en-US"/>
        </a:p>
      </dgm:t>
    </dgm:pt>
    <dgm:pt modelId="{7201AD8E-C8FC-402F-A824-9A0D2A57D4EA}">
      <dgm:prSet phldrT="[Text]"/>
      <dgm:spPr/>
      <dgm:t>
        <a:bodyPr/>
        <a:lstStyle/>
        <a:p>
          <a:r>
            <a:rPr lang="en-US" dirty="0" smtClean="0"/>
            <a:t>This Summer</a:t>
          </a:r>
          <a:endParaRPr lang="en-US" dirty="0"/>
        </a:p>
      </dgm:t>
    </dgm:pt>
    <dgm:pt modelId="{1F31FCCC-BEF2-476D-857C-3637D275067A}" type="parTrans" cxnId="{32D35252-9C36-40D5-833E-E6632416F175}">
      <dgm:prSet/>
      <dgm:spPr/>
      <dgm:t>
        <a:bodyPr/>
        <a:lstStyle/>
        <a:p>
          <a:endParaRPr lang="en-US"/>
        </a:p>
      </dgm:t>
    </dgm:pt>
    <dgm:pt modelId="{63FF8DE3-3221-4E47-B378-AE09559307CA}" type="sibTrans" cxnId="{32D35252-9C36-40D5-833E-E6632416F175}">
      <dgm:prSet/>
      <dgm:spPr/>
      <dgm:t>
        <a:bodyPr/>
        <a:lstStyle/>
        <a:p>
          <a:endParaRPr lang="en-US"/>
        </a:p>
      </dgm:t>
    </dgm:pt>
    <dgm:pt modelId="{CA8DA868-E728-4CE3-9D93-CFB82CDF1DF9}">
      <dgm:prSet/>
      <dgm:spPr/>
      <dgm:t>
        <a:bodyPr/>
        <a:lstStyle/>
        <a:p>
          <a:r>
            <a:rPr lang="en-US" dirty="0" smtClean="0"/>
            <a:t>Buy online this summer</a:t>
          </a:r>
          <a:endParaRPr lang="en-US" dirty="0"/>
        </a:p>
      </dgm:t>
    </dgm:pt>
    <dgm:pt modelId="{E7FAE677-1CF0-46C3-9FCD-7395A95A86BF}" type="parTrans" cxnId="{F2A9FFCD-C877-42B1-A52C-F87138D40486}">
      <dgm:prSet/>
      <dgm:spPr/>
      <dgm:t>
        <a:bodyPr/>
        <a:lstStyle/>
        <a:p>
          <a:endParaRPr lang="en-US"/>
        </a:p>
      </dgm:t>
    </dgm:pt>
    <dgm:pt modelId="{27645F17-CAAE-4758-B248-0A551433308D}" type="sibTrans" cxnId="{F2A9FFCD-C877-42B1-A52C-F87138D40486}">
      <dgm:prSet/>
      <dgm:spPr/>
      <dgm:t>
        <a:bodyPr/>
        <a:lstStyle/>
        <a:p>
          <a:endParaRPr lang="en-US"/>
        </a:p>
      </dgm:t>
    </dgm:pt>
    <dgm:pt modelId="{93C202CC-418C-410D-BCDB-9464BC12E42F}">
      <dgm:prSet phldrT="[Text]"/>
      <dgm:spPr/>
      <dgm:t>
        <a:bodyPr/>
        <a:lstStyle/>
        <a:p>
          <a:r>
            <a:rPr lang="en-US" dirty="0" smtClean="0"/>
            <a:t>Or pick out books in-store</a:t>
          </a:r>
          <a:endParaRPr lang="en-US" dirty="0"/>
        </a:p>
      </dgm:t>
    </dgm:pt>
    <dgm:pt modelId="{5F0CBE8D-F95E-4D22-90B6-72209229098C}" type="parTrans" cxnId="{A3600002-E3A6-4BF9-A6D1-BD9C307080DC}">
      <dgm:prSet/>
      <dgm:spPr/>
      <dgm:t>
        <a:bodyPr/>
        <a:lstStyle/>
        <a:p>
          <a:endParaRPr lang="en-US"/>
        </a:p>
      </dgm:t>
    </dgm:pt>
    <dgm:pt modelId="{DA846CB1-B182-4866-A33C-8136E3662C4A}" type="sibTrans" cxnId="{A3600002-E3A6-4BF9-A6D1-BD9C307080DC}">
      <dgm:prSet/>
      <dgm:spPr/>
      <dgm:t>
        <a:bodyPr/>
        <a:lstStyle/>
        <a:p>
          <a:endParaRPr lang="en-US"/>
        </a:p>
      </dgm:t>
    </dgm:pt>
    <dgm:pt modelId="{1707F893-88D9-425D-AC2B-CA9CD6A0A635}" type="pres">
      <dgm:prSet presAssocID="{C4DDC26F-EE1C-4357-A54B-BD719BFF06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FBB15B-1472-4A51-BD75-B50FD620AC4B}" type="pres">
      <dgm:prSet presAssocID="{7201AD8E-C8FC-402F-A824-9A0D2A57D4EA}" presName="composite" presStyleCnt="0"/>
      <dgm:spPr/>
    </dgm:pt>
    <dgm:pt modelId="{F59BC097-3651-41A6-A495-7E19B130A15C}" type="pres">
      <dgm:prSet presAssocID="{7201AD8E-C8FC-402F-A824-9A0D2A57D4E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2A155-AC0E-41D6-9C06-7A0ECE0CD969}" type="pres">
      <dgm:prSet presAssocID="{7201AD8E-C8FC-402F-A824-9A0D2A57D4E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03555-BB42-497A-B2F6-9DE3DC68B5FA}" type="pres">
      <dgm:prSet presAssocID="{63FF8DE3-3221-4E47-B378-AE09559307CA}" presName="sp" presStyleCnt="0"/>
      <dgm:spPr/>
    </dgm:pt>
    <dgm:pt modelId="{8095BED7-8DD2-4B30-81B4-2492F1615206}" type="pres">
      <dgm:prSet presAssocID="{EC46FD61-1FE5-4259-9458-0EE069BF81FB}" presName="composite" presStyleCnt="0"/>
      <dgm:spPr/>
    </dgm:pt>
    <dgm:pt modelId="{D36D8956-5B2B-4208-A3F8-14C743FF43AB}" type="pres">
      <dgm:prSet presAssocID="{EC46FD61-1FE5-4259-9458-0EE069BF81F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65D0A-1D2A-40D2-AD04-6A03D8B6E432}" type="pres">
      <dgm:prSet presAssocID="{EC46FD61-1FE5-4259-9458-0EE069BF81FB}" presName="descendantText" presStyleLbl="alignAcc1" presStyleIdx="1" presStyleCnt="3" custLinFactNeighborX="-659" custLinFactNeighborY="-2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0D37E-71DC-4801-BB1A-A178B440FEAA}" type="pres">
      <dgm:prSet presAssocID="{57E3149B-680C-4D06-AD88-0CCA8CE88AF8}" presName="sp" presStyleCnt="0"/>
      <dgm:spPr/>
    </dgm:pt>
    <dgm:pt modelId="{6B6726F7-2196-4BED-93EE-2263888D044C}" type="pres">
      <dgm:prSet presAssocID="{1FA57F9C-70E5-4F91-80EA-B341257ACEE9}" presName="composite" presStyleCnt="0"/>
      <dgm:spPr/>
    </dgm:pt>
    <dgm:pt modelId="{375EF9BB-626D-48D2-83AD-1DCDCB90FF82}" type="pres">
      <dgm:prSet presAssocID="{1FA57F9C-70E5-4F91-80EA-B341257ACE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180E0-73E2-490E-AB57-C3C2193238F7}" type="pres">
      <dgm:prSet presAssocID="{1FA57F9C-70E5-4F91-80EA-B341257ACEE9}" presName="descendantText" presStyleLbl="alignAcc1" presStyleIdx="2" presStyleCnt="3" custLinFactNeighborX="103" custLinFactNeighborY="3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0D4677-80F7-467C-95B2-87C8CDAFD81D}" type="presOf" srcId="{1FA57F9C-70E5-4F91-80EA-B341257ACEE9}" destId="{375EF9BB-626D-48D2-83AD-1DCDCB90FF82}" srcOrd="0" destOrd="0" presId="urn:microsoft.com/office/officeart/2005/8/layout/chevron2"/>
    <dgm:cxn modelId="{2ADC6EAA-3D25-4B8D-A7EB-33DD4352C724}" type="presOf" srcId="{C4DDC26F-EE1C-4357-A54B-BD719BFF066D}" destId="{1707F893-88D9-425D-AC2B-CA9CD6A0A635}" srcOrd="0" destOrd="0" presId="urn:microsoft.com/office/officeart/2005/8/layout/chevron2"/>
    <dgm:cxn modelId="{F2A9FFCD-C877-42B1-A52C-F87138D40486}" srcId="{7201AD8E-C8FC-402F-A824-9A0D2A57D4EA}" destId="{CA8DA868-E728-4CE3-9D93-CFB82CDF1DF9}" srcOrd="0" destOrd="0" parTransId="{E7FAE677-1CF0-46C3-9FCD-7395A95A86BF}" sibTransId="{27645F17-CAAE-4758-B248-0A551433308D}"/>
    <dgm:cxn modelId="{F983F05A-72C3-4FE8-B4A4-41FF4A07A2C1}" type="presOf" srcId="{7201AD8E-C8FC-402F-A824-9A0D2A57D4EA}" destId="{F59BC097-3651-41A6-A495-7E19B130A15C}" srcOrd="0" destOrd="0" presId="urn:microsoft.com/office/officeart/2005/8/layout/chevron2"/>
    <dgm:cxn modelId="{32D35252-9C36-40D5-833E-E6632416F175}" srcId="{C4DDC26F-EE1C-4357-A54B-BD719BFF066D}" destId="{7201AD8E-C8FC-402F-A824-9A0D2A57D4EA}" srcOrd="0" destOrd="0" parTransId="{1F31FCCC-BEF2-476D-857C-3637D275067A}" sibTransId="{63FF8DE3-3221-4E47-B378-AE09559307CA}"/>
    <dgm:cxn modelId="{5D156693-4CBD-48D3-B696-78F0D4974625}" type="presOf" srcId="{93C202CC-418C-410D-BCDB-9464BC12E42F}" destId="{88965D0A-1D2A-40D2-AD04-6A03D8B6E432}" srcOrd="0" destOrd="1" presId="urn:microsoft.com/office/officeart/2005/8/layout/chevron2"/>
    <dgm:cxn modelId="{C58C5FE9-A79E-4475-8291-CC51374C86C9}" type="presOf" srcId="{EC46FD61-1FE5-4259-9458-0EE069BF81FB}" destId="{D36D8956-5B2B-4208-A3F8-14C743FF43AB}" srcOrd="0" destOrd="0" presId="urn:microsoft.com/office/officeart/2005/8/layout/chevron2"/>
    <dgm:cxn modelId="{E318965B-FD55-4C64-A712-F81D3B1DEBDE}" srcId="{EC46FD61-1FE5-4259-9458-0EE069BF81FB}" destId="{479EFB05-33B3-43D5-83E5-A36C649AB1DA}" srcOrd="0" destOrd="0" parTransId="{4C9855B6-2B73-4BFD-A7F3-1B8C6EC0135C}" sibTransId="{11D47595-28F6-4B58-AAAD-6FDDB5D98FA6}"/>
    <dgm:cxn modelId="{73836336-8D00-495F-AAC8-75F83B743908}" type="presOf" srcId="{479EFB05-33B3-43D5-83E5-A36C649AB1DA}" destId="{88965D0A-1D2A-40D2-AD04-6A03D8B6E432}" srcOrd="0" destOrd="0" presId="urn:microsoft.com/office/officeart/2005/8/layout/chevron2"/>
    <dgm:cxn modelId="{9EFBDCC0-DA1A-4B66-B4B8-F512A4263A50}" type="presOf" srcId="{FF2D4738-E795-4676-84CD-37B8A64D89C4}" destId="{D73180E0-73E2-490E-AB57-C3C2193238F7}" srcOrd="0" destOrd="0" presId="urn:microsoft.com/office/officeart/2005/8/layout/chevron2"/>
    <dgm:cxn modelId="{B7C6EF28-EF2A-461F-A224-1EA73AFEB7D7}" type="presOf" srcId="{CA8DA868-E728-4CE3-9D93-CFB82CDF1DF9}" destId="{7DE2A155-AC0E-41D6-9C06-7A0ECE0CD969}" srcOrd="0" destOrd="0" presId="urn:microsoft.com/office/officeart/2005/8/layout/chevron2"/>
    <dgm:cxn modelId="{8C083C12-AB6B-42AC-94EE-7E55C5679EC1}" srcId="{C4DDC26F-EE1C-4357-A54B-BD719BFF066D}" destId="{EC46FD61-1FE5-4259-9458-0EE069BF81FB}" srcOrd="1" destOrd="0" parTransId="{E33F8E8F-5C39-4E97-B9B4-6B76F552735F}" sibTransId="{57E3149B-680C-4D06-AD88-0CCA8CE88AF8}"/>
    <dgm:cxn modelId="{A3600002-E3A6-4BF9-A6D1-BD9C307080DC}" srcId="{EC46FD61-1FE5-4259-9458-0EE069BF81FB}" destId="{93C202CC-418C-410D-BCDB-9464BC12E42F}" srcOrd="1" destOrd="0" parTransId="{5F0CBE8D-F95E-4D22-90B6-72209229098C}" sibTransId="{DA846CB1-B182-4866-A33C-8136E3662C4A}"/>
    <dgm:cxn modelId="{B8DC6B92-5D21-4074-A922-BB6C15470CC4}" srcId="{C4DDC26F-EE1C-4357-A54B-BD719BFF066D}" destId="{1FA57F9C-70E5-4F91-80EA-B341257ACEE9}" srcOrd="2" destOrd="0" parTransId="{764BF44D-8A30-43CA-9763-E210D33BC9AD}" sibTransId="{F6A1A5E3-1979-472D-9190-52E68BBA0850}"/>
    <dgm:cxn modelId="{FFFA495D-C6BA-4F63-B4DD-75E73DB35D76}" srcId="{1FA57F9C-70E5-4F91-80EA-B341257ACEE9}" destId="{FF2D4738-E795-4676-84CD-37B8A64D89C4}" srcOrd="0" destOrd="0" parTransId="{44F21C36-5AD6-420C-9B0B-9D292B0F0C29}" sibTransId="{FA6DBD69-278F-43BD-9084-0506EB44FA92}"/>
    <dgm:cxn modelId="{31F2ADEC-2AC8-495A-B412-45C675220833}" type="presParOf" srcId="{1707F893-88D9-425D-AC2B-CA9CD6A0A635}" destId="{A2FBB15B-1472-4A51-BD75-B50FD620AC4B}" srcOrd="0" destOrd="0" presId="urn:microsoft.com/office/officeart/2005/8/layout/chevron2"/>
    <dgm:cxn modelId="{A318AFF5-07EE-4270-81DB-D1960B5241EF}" type="presParOf" srcId="{A2FBB15B-1472-4A51-BD75-B50FD620AC4B}" destId="{F59BC097-3651-41A6-A495-7E19B130A15C}" srcOrd="0" destOrd="0" presId="urn:microsoft.com/office/officeart/2005/8/layout/chevron2"/>
    <dgm:cxn modelId="{20EF274A-10C0-4089-89E8-4706F1FA2F4A}" type="presParOf" srcId="{A2FBB15B-1472-4A51-BD75-B50FD620AC4B}" destId="{7DE2A155-AC0E-41D6-9C06-7A0ECE0CD969}" srcOrd="1" destOrd="0" presId="urn:microsoft.com/office/officeart/2005/8/layout/chevron2"/>
    <dgm:cxn modelId="{2E0B560C-17BC-48A3-BDA9-AF784BC827AF}" type="presParOf" srcId="{1707F893-88D9-425D-AC2B-CA9CD6A0A635}" destId="{F5203555-BB42-497A-B2F6-9DE3DC68B5FA}" srcOrd="1" destOrd="0" presId="urn:microsoft.com/office/officeart/2005/8/layout/chevron2"/>
    <dgm:cxn modelId="{6ED8AA47-7ABC-46B4-827A-332743112009}" type="presParOf" srcId="{1707F893-88D9-425D-AC2B-CA9CD6A0A635}" destId="{8095BED7-8DD2-4B30-81B4-2492F1615206}" srcOrd="2" destOrd="0" presId="urn:microsoft.com/office/officeart/2005/8/layout/chevron2"/>
    <dgm:cxn modelId="{1B0DA484-D156-4053-AD49-5D7C22ADE6B4}" type="presParOf" srcId="{8095BED7-8DD2-4B30-81B4-2492F1615206}" destId="{D36D8956-5B2B-4208-A3F8-14C743FF43AB}" srcOrd="0" destOrd="0" presId="urn:microsoft.com/office/officeart/2005/8/layout/chevron2"/>
    <dgm:cxn modelId="{4FA9A16A-4D56-4673-9FEE-465EDC651F5B}" type="presParOf" srcId="{8095BED7-8DD2-4B30-81B4-2492F1615206}" destId="{88965D0A-1D2A-40D2-AD04-6A03D8B6E432}" srcOrd="1" destOrd="0" presId="urn:microsoft.com/office/officeart/2005/8/layout/chevron2"/>
    <dgm:cxn modelId="{BD584FDB-7953-42CD-B6EF-2E9EF7AB6799}" type="presParOf" srcId="{1707F893-88D9-425D-AC2B-CA9CD6A0A635}" destId="{D3F0D37E-71DC-4801-BB1A-A178B440FEAA}" srcOrd="3" destOrd="0" presId="urn:microsoft.com/office/officeart/2005/8/layout/chevron2"/>
    <dgm:cxn modelId="{85813E9C-BF42-4DAA-AE54-3468561FEC4A}" type="presParOf" srcId="{1707F893-88D9-425D-AC2B-CA9CD6A0A635}" destId="{6B6726F7-2196-4BED-93EE-2263888D044C}" srcOrd="4" destOrd="0" presId="urn:microsoft.com/office/officeart/2005/8/layout/chevron2"/>
    <dgm:cxn modelId="{AE03F16B-30B2-4059-B355-FF0A8006312D}" type="presParOf" srcId="{6B6726F7-2196-4BED-93EE-2263888D044C}" destId="{375EF9BB-626D-48D2-83AD-1DCDCB90FF82}" srcOrd="0" destOrd="0" presId="urn:microsoft.com/office/officeart/2005/8/layout/chevron2"/>
    <dgm:cxn modelId="{9F9DA789-95B7-4534-94EE-909D20B962D7}" type="presParOf" srcId="{6B6726F7-2196-4BED-93EE-2263888D044C}" destId="{D73180E0-73E2-490E-AB57-C3C2193238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BC097-3651-41A6-A495-7E19B130A15C}">
      <dsp:nvSpPr>
        <dsp:cNvPr id="0" name=""/>
        <dsp:cNvSpPr/>
      </dsp:nvSpPr>
      <dsp:spPr>
        <a:xfrm rot="5400000">
          <a:off x="-170021" y="171842"/>
          <a:ext cx="1133476" cy="7934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This Summer</a:t>
          </a:r>
          <a:endParaRPr lang="en-US" sz="1100" kern="1200" dirty="0"/>
        </a:p>
      </dsp:txBody>
      <dsp:txXfrm rot="-5400000">
        <a:off x="1" y="398538"/>
        <a:ext cx="793433" cy="340043"/>
      </dsp:txXfrm>
    </dsp:sp>
    <dsp:sp modelId="{7DE2A155-AC0E-41D6-9C06-7A0ECE0CD969}">
      <dsp:nvSpPr>
        <dsp:cNvPr id="0" name=""/>
        <dsp:cNvSpPr/>
      </dsp:nvSpPr>
      <dsp:spPr>
        <a:xfrm rot="5400000">
          <a:off x="2809636" y="-2014382"/>
          <a:ext cx="736759" cy="47691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Buy online this summer</a:t>
          </a:r>
          <a:endParaRPr lang="en-US" sz="2100" kern="1200" dirty="0"/>
        </a:p>
      </dsp:txBody>
      <dsp:txXfrm rot="-5400000">
        <a:off x="793433" y="37787"/>
        <a:ext cx="4733200" cy="664827"/>
      </dsp:txXfrm>
    </dsp:sp>
    <dsp:sp modelId="{D36D8956-5B2B-4208-A3F8-14C743FF43AB}">
      <dsp:nvSpPr>
        <dsp:cNvPr id="0" name=""/>
        <dsp:cNvSpPr/>
      </dsp:nvSpPr>
      <dsp:spPr>
        <a:xfrm rot="5400000">
          <a:off x="-170021" y="1102869"/>
          <a:ext cx="1133476" cy="7934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Start of classes</a:t>
          </a:r>
          <a:endParaRPr lang="en-US" sz="1100" kern="1200" dirty="0"/>
        </a:p>
      </dsp:txBody>
      <dsp:txXfrm rot="-5400000">
        <a:off x="1" y="1329565"/>
        <a:ext cx="793433" cy="340043"/>
      </dsp:txXfrm>
    </dsp:sp>
    <dsp:sp modelId="{88965D0A-1D2A-40D2-AD04-6A03D8B6E432}">
      <dsp:nvSpPr>
        <dsp:cNvPr id="0" name=""/>
        <dsp:cNvSpPr/>
      </dsp:nvSpPr>
      <dsp:spPr>
        <a:xfrm rot="5400000">
          <a:off x="2778208" y="-1101803"/>
          <a:ext cx="736759" cy="47691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Books are picked up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Or pick out books in-store</a:t>
          </a:r>
          <a:endParaRPr lang="en-US" sz="2100" kern="1200" dirty="0"/>
        </a:p>
      </dsp:txBody>
      <dsp:txXfrm rot="-5400000">
        <a:off x="762005" y="950366"/>
        <a:ext cx="4733200" cy="664827"/>
      </dsp:txXfrm>
    </dsp:sp>
    <dsp:sp modelId="{375EF9BB-626D-48D2-83AD-1DCDCB90FF82}">
      <dsp:nvSpPr>
        <dsp:cNvPr id="0" name=""/>
        <dsp:cNvSpPr/>
      </dsp:nvSpPr>
      <dsp:spPr>
        <a:xfrm rot="5400000">
          <a:off x="-170021" y="2033896"/>
          <a:ext cx="1133476" cy="7934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End of Semester</a:t>
          </a:r>
          <a:endParaRPr lang="en-US" sz="1100" kern="1200" dirty="0"/>
        </a:p>
      </dsp:txBody>
      <dsp:txXfrm rot="-5400000">
        <a:off x="1" y="2260592"/>
        <a:ext cx="793433" cy="340043"/>
      </dsp:txXfrm>
    </dsp:sp>
    <dsp:sp modelId="{D73180E0-73E2-490E-AB57-C3C2193238F7}">
      <dsp:nvSpPr>
        <dsp:cNvPr id="0" name=""/>
        <dsp:cNvSpPr/>
      </dsp:nvSpPr>
      <dsp:spPr>
        <a:xfrm rot="5400000">
          <a:off x="2809636" y="-125885"/>
          <a:ext cx="736759" cy="47691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Get money at book buyback</a:t>
          </a:r>
          <a:endParaRPr lang="en-US" sz="2100" kern="1200" dirty="0"/>
        </a:p>
      </dsp:txBody>
      <dsp:txXfrm rot="-5400000">
        <a:off x="793433" y="1926284"/>
        <a:ext cx="4733200" cy="664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2F42EB-D30C-4A8A-8566-6E8ECE3F66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BD45C4-0FE9-49C0-9AD4-4BE138AD78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UMWBusinessServ" TargetMode="External"/><Relationship Id="rId2" Type="http://schemas.openxmlformats.org/officeDocument/2006/relationships/hyperlink" Target="http://adminfinance.umw.edu/business-servi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bookstore.umw.edu/" TargetMode="Externa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bookstore.umw.edu/swap_main.asp?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vimeo.com/19918574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>
          <a:xfrm>
            <a:off x="2133600" y="4267200"/>
            <a:ext cx="6477000" cy="182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Business Service Presentation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Welcome, new students!</a:t>
            </a:r>
            <a:endParaRPr lang="en-US" sz="2000" dirty="0"/>
          </a:p>
        </p:txBody>
      </p:sp>
      <p:sp>
        <p:nvSpPr>
          <p:cNvPr id="6" name="Rectangle 5" descr="White rectangle" title="Empty box"/>
          <p:cNvSpPr/>
          <p:nvPr/>
        </p:nvSpPr>
        <p:spPr>
          <a:xfrm>
            <a:off x="-2219" y="4876800"/>
            <a:ext cx="9144000" cy="11501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title="Business Service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953000"/>
            <a:ext cx="5029200" cy="107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32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and see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Business </a:t>
            </a:r>
            <a:r>
              <a:rPr lang="en-US" dirty="0" smtClean="0">
                <a:hlinkClick r:id="rId2"/>
              </a:rPr>
              <a:t>Services website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http://adminfinance.umw.edu/business-services</a:t>
            </a:r>
            <a:r>
              <a:rPr lang="en-US" dirty="0" smtClean="0"/>
              <a:t>/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hlinkClick r:id="rId3"/>
              </a:rPr>
              <a:t>Twitter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UMWBusinessServ</a:t>
            </a:r>
            <a:endParaRPr lang="en-US" dirty="0" smtClean="0"/>
          </a:p>
        </p:txBody>
      </p:sp>
      <p:pic>
        <p:nvPicPr>
          <p:cNvPr id="4" name="Picture 3" descr="Twitter bird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138" y="3200400"/>
            <a:ext cx="1217621" cy="98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1242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Bookstore</a:t>
            </a:r>
          </a:p>
          <a:p>
            <a:pPr lvl="1"/>
            <a:r>
              <a:rPr lang="en-US" sz="2800" dirty="0"/>
              <a:t>Copy Center</a:t>
            </a:r>
          </a:p>
          <a:p>
            <a:pPr lvl="1"/>
            <a:r>
              <a:rPr lang="en-US" sz="2800" dirty="0" err="1" smtClean="0"/>
              <a:t>EagleOne</a:t>
            </a:r>
            <a:endParaRPr lang="en-US" sz="2800" dirty="0" smtClean="0"/>
          </a:p>
          <a:p>
            <a:pPr lvl="1"/>
            <a:r>
              <a:rPr lang="en-US" sz="2800" dirty="0" smtClean="0"/>
              <a:t>Licensing</a:t>
            </a:r>
            <a:endParaRPr lang="en-US" sz="2800" dirty="0"/>
          </a:p>
          <a:p>
            <a:pPr lvl="1"/>
            <a:r>
              <a:rPr lang="en-US" sz="2800" dirty="0"/>
              <a:t>Parking Management</a:t>
            </a:r>
          </a:p>
          <a:p>
            <a:pPr lvl="1"/>
            <a:r>
              <a:rPr lang="en-US" sz="2800" dirty="0"/>
              <a:t>Post Office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Services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Bookstore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981200" cy="434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Textbooks, Spirit Wear, &amp; Convenience Store</a:t>
            </a:r>
          </a:p>
          <a:p>
            <a:r>
              <a:rPr lang="en-US" sz="2000" dirty="0" smtClean="0"/>
              <a:t>Owned and operated by UMW, all Bookstore profits go directly to support campus life.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705600" cy="44196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hlinkClick r:id="rId2"/>
              </a:rPr>
              <a:t>Online </a:t>
            </a:r>
            <a:r>
              <a:rPr lang="en-US" dirty="0">
                <a:hlinkClick r:id="rId2"/>
              </a:rPr>
              <a:t>ordering </a:t>
            </a:r>
            <a:r>
              <a:rPr lang="en-US" dirty="0" smtClean="0">
                <a:hlinkClick r:id="rId2"/>
              </a:rPr>
              <a:t>option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 bookstore.umw.edu</a:t>
            </a:r>
          </a:p>
          <a:p>
            <a:pPr lvl="2"/>
            <a:r>
              <a:rPr lang="en-US" dirty="0" smtClean="0"/>
              <a:t>Navigate to “Buy/Rent” under “Textbooks”</a:t>
            </a:r>
          </a:p>
          <a:p>
            <a:endParaRPr lang="en-US" dirty="0"/>
          </a:p>
        </p:txBody>
      </p:sp>
      <p:graphicFrame>
        <p:nvGraphicFramePr>
          <p:cNvPr id="7" name="Content Placeholder 3" descr="Graphic displaying chronological options for purchasing textbooks.&#10;Today: Reserve textbooks online with EagleOne desposit.&#10;This summer: Or buy online this summer.&#10;Move in: Books are picked up or delivered if they were ordered online, or pick out and buy books in store.&#10;End of semester: get money at book buyback for books that were bought at the store." title="Textbook Purchase Timelin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794884"/>
              </p:ext>
            </p:extLst>
          </p:nvPr>
        </p:nvGraphicFramePr>
        <p:xfrm>
          <a:off x="2971800" y="3200400"/>
          <a:ext cx="5562600" cy="2999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48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Save at the Bookstore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More ways to save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67431" y="2514600"/>
            <a:ext cx="4156969" cy="3581400"/>
          </a:xfrm>
        </p:spPr>
        <p:txBody>
          <a:bodyPr>
            <a:normAutofit/>
          </a:bodyPr>
          <a:lstStyle/>
          <a:p>
            <a:pPr marL="320040" lvl="1" indent="-32004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dirty="0"/>
              <a:t>New, Used and Rental Books; </a:t>
            </a:r>
            <a:r>
              <a:rPr lang="en-US" sz="2000" dirty="0" err="1" smtClean="0"/>
              <a:t>Coursepacks</a:t>
            </a:r>
            <a:endParaRPr lang="en-US" sz="2000" dirty="0" smtClean="0"/>
          </a:p>
          <a:p>
            <a:pPr marL="320040" lvl="1" indent="-32004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dirty="0" smtClean="0"/>
              <a:t>35% of books sold were used!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Book “buybacks”: receive cash at the end of the semester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2"/>
              </a:rPr>
              <a:t>Textbook Swap </a:t>
            </a:r>
            <a:r>
              <a:rPr lang="en-US" altLang="en-US" sz="2000" dirty="0" smtClean="0"/>
              <a:t>on website</a:t>
            </a:r>
          </a:p>
        </p:txBody>
      </p:sp>
      <p:sp>
        <p:nvSpPr>
          <p:cNvPr id="12" name="10-Point Star 11" descr="An orange star used to highlight the amount of money saved through used book offerings."/>
          <p:cNvSpPr/>
          <p:nvPr/>
        </p:nvSpPr>
        <p:spPr>
          <a:xfrm rot="732090">
            <a:off x="815404" y="4805945"/>
            <a:ext cx="2971800" cy="195900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701551">
            <a:off x="1417838" y="5046784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$231,884 </a:t>
            </a:r>
            <a:r>
              <a:rPr lang="en-US" dirty="0" smtClean="0"/>
              <a:t>saved through </a:t>
            </a:r>
            <a:r>
              <a:rPr lang="en-US" dirty="0"/>
              <a:t>used book offerings and book </a:t>
            </a:r>
            <a:r>
              <a:rPr lang="en-US" dirty="0" smtClean="0"/>
              <a:t>buyback!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Verba</a:t>
            </a:r>
            <a:r>
              <a:rPr lang="en-US" dirty="0" smtClean="0"/>
              <a:t> Compare</a:t>
            </a:r>
            <a:endParaRPr lang="en-US" dirty="0"/>
          </a:p>
        </p:txBody>
      </p:sp>
      <p:pic>
        <p:nvPicPr>
          <p:cNvPr id="4" name="Content Placeholder 3" descr="Verba Compare shows prices for textbooks at the UMW Bookstore and " title="Verba Compare Screenshot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03629"/>
            <a:ext cx="3886200" cy="4156238"/>
          </a:xfrm>
        </p:spPr>
      </p:pic>
    </p:spTree>
    <p:extLst>
      <p:ext uri="{BB962C8B-B14F-4D97-AF65-F5344CB8AC3E}">
        <p14:creationId xmlns:p14="http://schemas.microsoft.com/office/powerpoint/2010/main" val="258780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Center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382000" cy="2753833"/>
          </a:xfrm>
        </p:spPr>
        <p:txBody>
          <a:bodyPr/>
          <a:lstStyle/>
          <a:p>
            <a:r>
              <a:rPr lang="en-US" dirty="0"/>
              <a:t>The Copy Center offers a variety of services to the campus:</a:t>
            </a:r>
          </a:p>
          <a:p>
            <a:pPr lvl="1"/>
            <a:r>
              <a:rPr lang="en-US" dirty="0"/>
              <a:t>Copy</a:t>
            </a:r>
          </a:p>
          <a:p>
            <a:pPr lvl="1"/>
            <a:r>
              <a:rPr lang="en-US" dirty="0" smtClean="0"/>
              <a:t>Print</a:t>
            </a:r>
          </a:p>
          <a:p>
            <a:pPr lvl="1"/>
            <a:r>
              <a:rPr lang="en-US" dirty="0" smtClean="0"/>
              <a:t>Fax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sz="quarter" idx="2"/>
          </p:nvPr>
        </p:nvSpPr>
        <p:spPr>
          <a:xfrm>
            <a:off x="4724400" y="2514600"/>
            <a:ext cx="3886200" cy="2503967"/>
          </a:xfrm>
        </p:spPr>
        <p:txBody>
          <a:bodyPr/>
          <a:lstStyle/>
          <a:p>
            <a:pPr lvl="1"/>
            <a:r>
              <a:rPr lang="en-US" dirty="0" smtClean="0"/>
              <a:t>Scan</a:t>
            </a:r>
            <a:endParaRPr lang="en-US" dirty="0"/>
          </a:p>
          <a:p>
            <a:pPr lvl="1"/>
            <a:r>
              <a:rPr lang="en-US" dirty="0" smtClean="0"/>
              <a:t>Shred</a:t>
            </a:r>
          </a:p>
          <a:p>
            <a:pPr lvl="1"/>
            <a:r>
              <a:rPr lang="en-US" dirty="0" smtClean="0"/>
              <a:t>Laminate</a:t>
            </a:r>
            <a:endParaRPr lang="en-US" dirty="0"/>
          </a:p>
        </p:txBody>
      </p:sp>
      <p:pic>
        <p:nvPicPr>
          <p:cNvPr id="4" name="Picture 3" title="Blue Clou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10" y="4036798"/>
            <a:ext cx="3564383" cy="26049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8859" y="490724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Web Print</a:t>
            </a:r>
            <a:endParaRPr lang="en-US" sz="32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4342" y="4648200"/>
            <a:ext cx="4572000" cy="2031325"/>
          </a:xfrm>
          <a:prstGeom prst="rect">
            <a:avLst/>
          </a:prstGeom>
          <a:solidFill>
            <a:srgbClr val="003145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Send to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rint from any location, on or off campus, using webprint.umw.edu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Visit a multifunctional printer (located at Combs, </a:t>
            </a:r>
            <a:r>
              <a:rPr lang="en-US" dirty="0" err="1" smtClean="0">
                <a:solidFill>
                  <a:schemeClr val="bg1"/>
                </a:solidFill>
              </a:rPr>
              <a:t>Trinkle</a:t>
            </a:r>
            <a:r>
              <a:rPr lang="en-US" dirty="0" smtClean="0">
                <a:solidFill>
                  <a:schemeClr val="bg1"/>
                </a:solidFill>
              </a:rPr>
              <a:t>, &amp; Simpson) &amp; swipe </a:t>
            </a:r>
            <a:r>
              <a:rPr lang="en-US" dirty="0">
                <a:solidFill>
                  <a:schemeClr val="bg1"/>
                </a:solidFill>
              </a:rPr>
              <a:t>your </a:t>
            </a:r>
            <a:r>
              <a:rPr lang="en-US" dirty="0" err="1">
                <a:solidFill>
                  <a:schemeClr val="bg1"/>
                </a:solidFill>
              </a:rPr>
              <a:t>EagleOne</a:t>
            </a:r>
            <a:r>
              <a:rPr lang="en-US" dirty="0">
                <a:solidFill>
                  <a:schemeClr val="bg1"/>
                </a:solidFill>
              </a:rPr>
              <a:t> 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Select </a:t>
            </a:r>
            <a:r>
              <a:rPr lang="en-US" dirty="0">
                <a:solidFill>
                  <a:schemeClr val="bg1"/>
                </a:solidFill>
              </a:rPr>
              <a:t>your job and press </a:t>
            </a:r>
            <a:r>
              <a:rPr lang="en-US" dirty="0" smtClean="0">
                <a:solidFill>
                  <a:schemeClr val="bg1"/>
                </a:solidFill>
              </a:rPr>
              <a:t>print</a:t>
            </a:r>
          </a:p>
          <a:p>
            <a:r>
              <a:rPr lang="en-US" dirty="0">
                <a:solidFill>
                  <a:schemeClr val="bg1"/>
                </a:solidFill>
              </a:rPr>
              <a:t>http://adminfinance.umw.edu/copies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Parking Management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out these UMW license plates, brought to you by the VA State DMV!</a:t>
            </a:r>
            <a:endParaRPr lang="en-US" dirty="0"/>
          </a:p>
        </p:txBody>
      </p:sp>
      <p:pic>
        <p:nvPicPr>
          <p:cNvPr id="7" name="Picture 6" descr="The license plate features the UMW fighting eagle mascot to the right of the plate letters." title="UMW License Pla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" r="2455"/>
          <a:stretch/>
        </p:blipFill>
        <p:spPr>
          <a:xfrm>
            <a:off x="142043" y="4191000"/>
            <a:ext cx="2610036" cy="143312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UMW Parking Management Office is responsible for ensuring the safe and efficient use of parking resources.</a:t>
            </a:r>
          </a:p>
          <a:p>
            <a:pPr lvl="1"/>
            <a:r>
              <a:rPr lang="en-US" dirty="0"/>
              <a:t>ALL vehicles must be registered</a:t>
            </a:r>
          </a:p>
          <a:p>
            <a:pPr lvl="1"/>
            <a:r>
              <a:rPr lang="en-US" dirty="0" smtClean="0"/>
              <a:t>Residential freshmen </a:t>
            </a:r>
            <a:r>
              <a:rPr lang="en-US" dirty="0"/>
              <a:t>are not permitted to bring a vehicle on campus (exceptions may apply)</a:t>
            </a:r>
          </a:p>
          <a:p>
            <a:pPr lvl="1"/>
            <a:r>
              <a:rPr lang="en-US" dirty="0"/>
              <a:t>Park in designated areas only</a:t>
            </a:r>
          </a:p>
          <a:p>
            <a:pPr lvl="1"/>
            <a:r>
              <a:rPr lang="en-US" dirty="0"/>
              <a:t>Guests are required to register their vehicle and will receive a dashboard pass</a:t>
            </a:r>
          </a:p>
          <a:p>
            <a:pPr lvl="1"/>
            <a:r>
              <a:rPr lang="en-US" dirty="0"/>
              <a:t>Eligible students may apply for decals </a:t>
            </a:r>
            <a:r>
              <a:rPr lang="en-US" dirty="0" smtClean="0"/>
              <a:t>starting </a:t>
            </a:r>
            <a:r>
              <a:rPr lang="en-US" dirty="0"/>
              <a:t>August </a:t>
            </a:r>
            <a:r>
              <a:rPr lang="en-US" dirty="0" smtClean="0"/>
              <a:t>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7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Office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Full service </a:t>
            </a:r>
            <a:r>
              <a:rPr lang="en-US" dirty="0"/>
              <a:t>mail center located on the first floor of Woodard Campus </a:t>
            </a:r>
            <a:r>
              <a:rPr lang="en-US" dirty="0" smtClean="0"/>
              <a:t>Center, offering:</a:t>
            </a:r>
          </a:p>
          <a:p>
            <a:pPr lvl="1"/>
            <a:r>
              <a:rPr lang="en-US" dirty="0" smtClean="0"/>
              <a:t>Stamps</a:t>
            </a:r>
            <a:endParaRPr lang="en-US" dirty="0"/>
          </a:p>
          <a:p>
            <a:pPr lvl="1"/>
            <a:r>
              <a:rPr lang="en-US" dirty="0"/>
              <a:t>Mail</a:t>
            </a:r>
          </a:p>
          <a:p>
            <a:pPr lvl="2"/>
            <a:r>
              <a:rPr lang="en-US" dirty="0"/>
              <a:t>Priority</a:t>
            </a:r>
          </a:p>
          <a:p>
            <a:pPr lvl="2"/>
            <a:r>
              <a:rPr lang="en-US" dirty="0"/>
              <a:t>Certified</a:t>
            </a:r>
          </a:p>
          <a:p>
            <a:pPr lvl="2"/>
            <a:r>
              <a:rPr lang="en-US" dirty="0"/>
              <a:t>Registered </a:t>
            </a:r>
          </a:p>
          <a:p>
            <a:pPr lvl="2"/>
            <a:r>
              <a:rPr lang="en-US" dirty="0"/>
              <a:t>International</a:t>
            </a:r>
          </a:p>
          <a:p>
            <a:pPr lvl="2"/>
            <a:r>
              <a:rPr lang="en-US" dirty="0"/>
              <a:t>Overnight</a:t>
            </a:r>
          </a:p>
          <a:p>
            <a:pPr lvl="1"/>
            <a:r>
              <a:rPr lang="en-US" dirty="0"/>
              <a:t>Package shipping (up to 70lbs.) </a:t>
            </a:r>
          </a:p>
          <a:p>
            <a:pPr lvl="1"/>
            <a:r>
              <a:rPr lang="en-US" dirty="0"/>
              <a:t>UPS</a:t>
            </a:r>
          </a:p>
          <a:p>
            <a:r>
              <a:rPr lang="en-US" dirty="0"/>
              <a:t>Every residential </a:t>
            </a:r>
            <a:r>
              <a:rPr lang="en-US" dirty="0" smtClean="0"/>
              <a:t>&amp; commuter student </a:t>
            </a:r>
            <a:r>
              <a:rPr lang="en-US" dirty="0"/>
              <a:t>is assigned a shared </a:t>
            </a:r>
            <a:r>
              <a:rPr lang="en-US" dirty="0" smtClean="0"/>
              <a:t>mailbox</a:t>
            </a:r>
          </a:p>
          <a:p>
            <a:endParaRPr lang="en-US" dirty="0"/>
          </a:p>
        </p:txBody>
      </p:sp>
      <p:pic>
        <p:nvPicPr>
          <p:cNvPr id="6" name="Content Placeholder 5" descr="A post office employee receives an envelope from a patron through the counter window." title="Post Office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50" y="1589088"/>
            <a:ext cx="3429000" cy="4572000"/>
          </a:xfrm>
        </p:spPr>
      </p:pic>
    </p:spTree>
    <p:extLst>
      <p:ext uri="{BB962C8B-B14F-4D97-AF65-F5344CB8AC3E}">
        <p14:creationId xmlns:p14="http://schemas.microsoft.com/office/powerpoint/2010/main" val="30114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EagleOne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  <a:p>
            <a:r>
              <a:rPr lang="en-US" dirty="0" err="1" smtClean="0"/>
              <a:t>EagleOne</a:t>
            </a:r>
            <a:r>
              <a:rPr lang="en-US" dirty="0" smtClean="0"/>
              <a:t> office in Lee 110</a:t>
            </a:r>
          </a:p>
          <a:p>
            <a:r>
              <a:rPr lang="en-US" sz="2400" dirty="0" smtClean="0"/>
              <a:t>Add money in person, online, or with Blackboard Transact Mobile </a:t>
            </a:r>
            <a:r>
              <a:rPr lang="en-US" sz="2400" dirty="0" err="1" smtClean="0"/>
              <a:t>eAccounts</a:t>
            </a:r>
            <a:r>
              <a:rPr lang="en-US" sz="2400" dirty="0" smtClean="0"/>
              <a:t> app</a:t>
            </a:r>
          </a:p>
        </p:txBody>
      </p:sp>
      <p:pic>
        <p:nvPicPr>
          <p:cNvPr id="3" name="Picture 2" descr="Search &quot;Blackboard Transact eAccounts App&quot; in your app store." title="Eaccounts App Screenshot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0" t="10907" r="8810" b="66590"/>
          <a:stretch/>
        </p:blipFill>
        <p:spPr>
          <a:xfrm>
            <a:off x="98394" y="4669023"/>
            <a:ext cx="2855930" cy="12165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The app will display your EagleOne and Flex account balanaces.&#10;" title="eAccounts App Screenshot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6" b="69039"/>
          <a:stretch/>
        </p:blipFill>
        <p:spPr bwMode="auto">
          <a:xfrm>
            <a:off x="2286000" y="5334000"/>
            <a:ext cx="2917341" cy="1381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Replacements</a:t>
            </a:r>
          </a:p>
          <a:p>
            <a:pPr lvl="1"/>
            <a:r>
              <a:rPr lang="en-US" dirty="0" smtClean="0"/>
              <a:t>$20 fee if lost, stolen, or damaged through improper care </a:t>
            </a:r>
          </a:p>
          <a:p>
            <a:pPr lvl="2"/>
            <a:r>
              <a:rPr lang="en-US" dirty="0" smtClean="0"/>
              <a:t>Don’t punch holes</a:t>
            </a:r>
          </a:p>
          <a:p>
            <a:pPr lvl="1"/>
            <a:r>
              <a:rPr lang="en-US" dirty="0" smtClean="0"/>
              <a:t>Free if damaged through natural wear and tear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EagleOne</a:t>
            </a:r>
            <a:r>
              <a:rPr lang="en-US" dirty="0" smtClean="0"/>
              <a:t> Money vs. 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11603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EagleOne</a:t>
            </a:r>
            <a:r>
              <a:rPr lang="en-US" dirty="0" smtClean="0"/>
              <a:t> Money</a:t>
            </a:r>
          </a:p>
          <a:p>
            <a:pPr lvl="1"/>
            <a:r>
              <a:rPr lang="en-US" dirty="0" smtClean="0"/>
              <a:t>Funds that can be added to your account </a:t>
            </a:r>
          </a:p>
          <a:p>
            <a:pPr lvl="1"/>
            <a:r>
              <a:rPr lang="en-US" dirty="0" smtClean="0"/>
              <a:t>Use your card like a debit card </a:t>
            </a:r>
          </a:p>
          <a:p>
            <a:pPr lvl="1"/>
            <a:r>
              <a:rPr lang="en-US" dirty="0" smtClean="0"/>
              <a:t>Use on-campus : Bookstore, vending machines, laundry, etc.</a:t>
            </a:r>
          </a:p>
          <a:p>
            <a:pPr lvl="1"/>
            <a:r>
              <a:rPr lang="en-US" dirty="0" smtClean="0"/>
              <a:t>Use with off-campus merchant partners</a:t>
            </a:r>
          </a:p>
          <a:p>
            <a:pPr lvl="1"/>
            <a:r>
              <a:rPr lang="en-US" dirty="0" smtClean="0"/>
              <a:t>Balance remains entire enrollment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Flex</a:t>
            </a:r>
          </a:p>
          <a:p>
            <a:pPr lvl="1"/>
            <a:r>
              <a:rPr lang="en-US" dirty="0" smtClean="0"/>
              <a:t>Part of your meal plan</a:t>
            </a:r>
          </a:p>
          <a:p>
            <a:pPr lvl="1"/>
            <a:r>
              <a:rPr lang="en-US" dirty="0" smtClean="0"/>
              <a:t>Accessed with your </a:t>
            </a:r>
            <a:r>
              <a:rPr lang="en-US" dirty="0" err="1" smtClean="0"/>
              <a:t>EagleOne</a:t>
            </a:r>
            <a:r>
              <a:rPr lang="en-US" dirty="0" smtClean="0"/>
              <a:t> card, but funds are not added through the card office</a:t>
            </a:r>
          </a:p>
          <a:p>
            <a:pPr lvl="1"/>
            <a:r>
              <a:rPr lang="en-US" dirty="0" smtClean="0"/>
              <a:t>Can only be used at campus dining facilities</a:t>
            </a:r>
          </a:p>
          <a:p>
            <a:pPr lvl="1"/>
            <a:r>
              <a:rPr lang="en-US" dirty="0" smtClean="0"/>
              <a:t>Unused will rollover from fall to spring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44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MW">
      <a:dk1>
        <a:sysClr val="windowText" lastClr="000000"/>
      </a:dk1>
      <a:lt1>
        <a:sysClr val="window" lastClr="FFFFFF"/>
      </a:lt1>
      <a:dk2>
        <a:srgbClr val="003145"/>
      </a:dk2>
      <a:lt2>
        <a:srgbClr val="666666"/>
      </a:lt2>
      <a:accent1>
        <a:srgbClr val="FF7900"/>
      </a:accent1>
      <a:accent2>
        <a:srgbClr val="78C043"/>
      </a:accent2>
      <a:accent3>
        <a:srgbClr val="3DB8D3"/>
      </a:accent3>
      <a:accent4>
        <a:srgbClr val="F5CF47"/>
      </a:accent4>
      <a:accent5>
        <a:srgbClr val="D12627"/>
      </a:accent5>
      <a:accent6>
        <a:srgbClr val="968C8C"/>
      </a:accent6>
      <a:hlink>
        <a:srgbClr val="003145"/>
      </a:hlink>
      <a:folHlink>
        <a:srgbClr val="66666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1478</TotalTime>
  <Words>477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Business Service Presentation</vt:lpstr>
      <vt:lpstr>Business Services Overview</vt:lpstr>
      <vt:lpstr>Bookstore</vt:lpstr>
      <vt:lpstr>Ways to Save at the Bookstore</vt:lpstr>
      <vt:lpstr>Copy Center</vt:lpstr>
      <vt:lpstr>Parking Management</vt:lpstr>
      <vt:lpstr>Post Office</vt:lpstr>
      <vt:lpstr>EagleOne </vt:lpstr>
      <vt:lpstr>EagleOne Money vs. Flex</vt:lpstr>
      <vt:lpstr>Come and see us!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lmcdonal</dc:creator>
  <cp:lastModifiedBy>lmcdonal</cp:lastModifiedBy>
  <cp:revision>64</cp:revision>
  <dcterms:created xsi:type="dcterms:W3CDTF">2015-05-13T18:53:52Z</dcterms:created>
  <dcterms:modified xsi:type="dcterms:W3CDTF">2018-06-11T14:06:42Z</dcterms:modified>
</cp:coreProperties>
</file>