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handoutMasterIdLst>
    <p:handoutMasterId r:id="rId36"/>
  </p:handoutMasterIdLst>
  <p:sldIdLst>
    <p:sldId id="257" r:id="rId2"/>
    <p:sldId id="286" r:id="rId3"/>
    <p:sldId id="323" r:id="rId4"/>
    <p:sldId id="370" r:id="rId5"/>
    <p:sldId id="364" r:id="rId6"/>
    <p:sldId id="357" r:id="rId7"/>
    <p:sldId id="329" r:id="rId8"/>
    <p:sldId id="296" r:id="rId9"/>
    <p:sldId id="297" r:id="rId10"/>
    <p:sldId id="302" r:id="rId11"/>
    <p:sldId id="375" r:id="rId12"/>
    <p:sldId id="301" r:id="rId13"/>
    <p:sldId id="303" r:id="rId14"/>
    <p:sldId id="304" r:id="rId15"/>
    <p:sldId id="372" r:id="rId16"/>
    <p:sldId id="373" r:id="rId17"/>
    <p:sldId id="306" r:id="rId18"/>
    <p:sldId id="367" r:id="rId19"/>
    <p:sldId id="371" r:id="rId20"/>
    <p:sldId id="374" r:id="rId21"/>
    <p:sldId id="298" r:id="rId22"/>
    <p:sldId id="299" r:id="rId23"/>
    <p:sldId id="356" r:id="rId24"/>
    <p:sldId id="307" r:id="rId25"/>
    <p:sldId id="352" r:id="rId26"/>
    <p:sldId id="353" r:id="rId27"/>
    <p:sldId id="376" r:id="rId28"/>
    <p:sldId id="309" r:id="rId29"/>
    <p:sldId id="310" r:id="rId30"/>
    <p:sldId id="311" r:id="rId31"/>
    <p:sldId id="312" r:id="rId32"/>
    <p:sldId id="333" r:id="rId33"/>
    <p:sldId id="277" r:id="rId34"/>
  </p:sldIdLst>
  <p:sldSz cx="9144000" cy="6858000" type="screen4x3"/>
  <p:notesSz cx="68580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2DE136"/>
    <a:srgbClr val="BCD3EE"/>
    <a:srgbClr val="66FFFF"/>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p:scale>
          <a:sx n="100" d="100"/>
          <a:sy n="100" d="100"/>
        </p:scale>
        <p:origin x="-894" y="-30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50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144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161C3C4C-21B4-41C6-B633-FFEAA37990EE}" type="datetimeFigureOut">
              <a:rPr lang="en-US"/>
              <a:pPr>
                <a:defRPr/>
              </a:pPr>
              <a:t>6/6/2012</a:t>
            </a:fld>
            <a:endParaRPr lang="en-US"/>
          </a:p>
        </p:txBody>
      </p:sp>
      <p:sp>
        <p:nvSpPr>
          <p:cNvPr id="61444"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1445"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013D7DC-2B6A-44C1-B65F-09D3B0835CB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AEF1EBF4-333D-45E8-B0C9-B975F7D74050}" type="datetimeFigureOut">
              <a:rPr lang="en-US"/>
              <a:pPr>
                <a:defRPr/>
              </a:pPr>
              <a:t>6/6/2012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2D5F830D-4A5B-422F-8C9D-C15B0B016C7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47107"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47108"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47109" name="Rectangle 5"/>
          <p:cNvSpPr>
            <a:spLocks noGrp="1"/>
          </p:cNvSpPr>
          <p:nvPr>
            <p:ph type="body" idx="1"/>
          </p:nvPr>
        </p:nvSpPr>
        <p:spPr bwMode="auto">
          <a:xfrm>
            <a:off x="901700" y="4389438"/>
            <a:ext cx="5053013" cy="4300537"/>
          </a:xfrm>
          <a:noFill/>
        </p:spPr>
        <p:txBody>
          <a:bodyPr wrap="square" lIns="92307" tIns="46963" rIns="92307" bIns="46963" numCol="1" anchor="t" anchorCtr="0" compatLnSpc="1">
            <a:prstTxWarp prst="textNoShape">
              <a:avLst/>
            </a:prstTxWarp>
          </a:bodyPr>
          <a:lstStyle/>
          <a:p>
            <a:r>
              <a:rPr lang="en-US" sz="1100" b="1" i="1" smtClean="0"/>
              <a:t>(2 minutes) Facilitator Notes:</a:t>
            </a:r>
          </a:p>
          <a:p>
            <a:endParaRPr lang="en-US" sz="1100" b="1" i="1" smtClean="0"/>
          </a:p>
          <a:p>
            <a:r>
              <a:rPr lang="en-US" sz="1100" b="1" i="1" smtClean="0"/>
              <a:t>Say:  </a:t>
            </a:r>
            <a:r>
              <a:rPr lang="en-US" sz="1100" smtClean="0"/>
              <a:t>There are numerous books on the topic of feedback and the consensus seems to be that feedback takes two forms: Formal and informal, periodic like the annual review – or on-going.  To make these encounters successful, managers must practice several disciplines.</a:t>
            </a:r>
          </a:p>
          <a:p>
            <a:endParaRPr lang="en-US" sz="1100" smtClean="0"/>
          </a:p>
          <a:p>
            <a:r>
              <a:rPr lang="en-US" sz="1000" smtClean="0"/>
              <a:t>The following information about Feedback has been derived from a number of sources such as </a:t>
            </a:r>
            <a:r>
              <a:rPr lang="en-US" sz="1000" u="sng" smtClean="0"/>
              <a:t>Giving and Receiving Feedback, Building Constructive Communication, </a:t>
            </a:r>
            <a:r>
              <a:rPr lang="en-US" sz="1000" smtClean="0"/>
              <a:t> by Patti Hathaway, </a:t>
            </a:r>
            <a:r>
              <a:rPr lang="en-US" sz="1000" u="sng" smtClean="0"/>
              <a:t>Powerful Performance Appraisals, How to Set Work Expectations and Work Together to Improve Performance</a:t>
            </a:r>
            <a:r>
              <a:rPr lang="en-US" sz="1000" smtClean="0"/>
              <a:t> by Karen McKirchy, and Ken Blanchard’s philosophy as described in the </a:t>
            </a:r>
            <a:r>
              <a:rPr lang="en-US" sz="1000" u="sng" smtClean="0"/>
              <a:t>One Minute Manager and Situational Leadership</a:t>
            </a:r>
            <a:r>
              <a:rPr lang="en-US" sz="1100" u="sng" smtClean="0"/>
              <a:t>.</a:t>
            </a:r>
          </a:p>
          <a:p>
            <a:endParaRPr lang="en-US" sz="1100" u="sng" smtClean="0"/>
          </a:p>
          <a:p>
            <a:endParaRPr lang="en-US" sz="1100" u="sng"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810625"/>
            <a:ext cx="2971800" cy="463550"/>
          </a:xfrm>
          <a:prstGeom prst="rect">
            <a:avLst/>
          </a:prstGeom>
          <a:noFill/>
          <a:ln w="9525">
            <a:noFill/>
            <a:miter lim="800000"/>
            <a:headEnd/>
            <a:tailEnd/>
          </a:ln>
        </p:spPr>
        <p:txBody>
          <a:bodyPr lIns="18974" tIns="0" rIns="18974" bIns="0" anchor="b"/>
          <a:lstStyle/>
          <a:p>
            <a:pPr algn="r" defTabSz="909638" eaLnBrk="0" hangingPunct="0"/>
            <a:fld id="{9C64D747-8F79-4D35-A6CC-7B3FE98849D3}" type="slidenum">
              <a:rPr lang="en-US" sz="1000" i="1"/>
              <a:pPr algn="r" defTabSz="909638" eaLnBrk="0" hangingPunct="0"/>
              <a:t>27</a:t>
            </a:fld>
            <a:endParaRPr lang="en-US" sz="1000" i="1"/>
          </a:p>
        </p:txBody>
      </p:sp>
      <p:sp>
        <p:nvSpPr>
          <p:cNvPr id="56323" name="Rectangle 2"/>
          <p:cNvSpPr>
            <a:spLocks noGrp="1" noRot="1" noChangeAspect="1" noChangeArrowheads="1" noTextEdit="1"/>
          </p:cNvSpPr>
          <p:nvPr>
            <p:ph type="sldImg"/>
          </p:nvPr>
        </p:nvSpPr>
        <p:spPr bwMode="auto">
          <a:noFill/>
          <a:ln cap="flat">
            <a:solidFill>
              <a:srgbClr val="000000"/>
            </a:solidFill>
            <a:miter lim="800000"/>
            <a:headEnd/>
            <a:tailEnd/>
          </a:ln>
        </p:spPr>
      </p:sp>
      <p:sp>
        <p:nvSpPr>
          <p:cNvPr id="563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JUDY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57347"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57348"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57349" name="Rectangle 5"/>
          <p:cNvSpPr>
            <a:spLocks noGrp="1"/>
          </p:cNvSpPr>
          <p:nvPr>
            <p:ph type="body" idx="1"/>
          </p:nvPr>
        </p:nvSpPr>
        <p:spPr bwMode="auto">
          <a:xfrm>
            <a:off x="901700" y="4389438"/>
            <a:ext cx="5053013" cy="4300537"/>
          </a:xfrm>
          <a:noFill/>
        </p:spPr>
        <p:txBody>
          <a:bodyPr wrap="square" lIns="91438" tIns="46521" rIns="91438" bIns="46521"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bwMode="auto">
          <a:xfrm>
            <a:off x="1077913" y="676275"/>
            <a:ext cx="4703762" cy="3527425"/>
          </a:xfrm>
          <a:noFill/>
          <a:ln>
            <a:solidFill>
              <a:srgbClr val="000000"/>
            </a:solidFill>
            <a:miter lim="800000"/>
            <a:headEnd/>
            <a:tailEnd/>
          </a:ln>
        </p:spPr>
      </p:sp>
      <p:sp>
        <p:nvSpPr>
          <p:cNvPr id="58371" name="Rectangle 3"/>
          <p:cNvSpPr>
            <a:spLocks noGrp="1"/>
          </p:cNvSpPr>
          <p:nvPr>
            <p:ph type="body" idx="1"/>
          </p:nvPr>
        </p:nvSpPr>
        <p:spPr bwMode="auto">
          <a:xfrm>
            <a:off x="901700" y="4389438"/>
            <a:ext cx="5053013" cy="4300537"/>
          </a:xfrm>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810625"/>
            <a:ext cx="2971800" cy="463550"/>
          </a:xfrm>
          <a:prstGeom prst="rect">
            <a:avLst/>
          </a:prstGeom>
          <a:noFill/>
          <a:ln w="9525">
            <a:noFill/>
            <a:miter lim="800000"/>
            <a:headEnd/>
            <a:tailEnd/>
          </a:ln>
        </p:spPr>
        <p:txBody>
          <a:bodyPr lIns="18974" tIns="0" rIns="18974" bIns="0" anchor="b"/>
          <a:lstStyle/>
          <a:p>
            <a:pPr algn="r" defTabSz="909638" eaLnBrk="0" hangingPunct="0"/>
            <a:fld id="{2E7C5884-3B1D-4BCB-B35C-9ED6E269B486}" type="slidenum">
              <a:rPr lang="en-US" sz="1000" i="1"/>
              <a:pPr algn="r" defTabSz="909638" eaLnBrk="0" hangingPunct="0"/>
              <a:t>33</a:t>
            </a:fld>
            <a:endParaRPr lang="en-US" sz="1000" i="1"/>
          </a:p>
        </p:txBody>
      </p:sp>
      <p:sp>
        <p:nvSpPr>
          <p:cNvPr id="59395" name="Rectangle 2"/>
          <p:cNvSpPr>
            <a:spLocks noGrp="1" noRot="1" noChangeAspect="1" noChangeArrowheads="1" noTextEdit="1"/>
          </p:cNvSpPr>
          <p:nvPr>
            <p:ph type="sldImg"/>
          </p:nvPr>
        </p:nvSpPr>
        <p:spPr bwMode="auto">
          <a:noFill/>
          <a:ln cap="flat">
            <a:solidFill>
              <a:srgbClr val="000000"/>
            </a:solidFill>
            <a:miter lim="800000"/>
            <a:headEnd/>
            <a:tailEnd/>
          </a:ln>
        </p:spPr>
      </p:sp>
      <p:sp>
        <p:nvSpPr>
          <p:cNvPr id="593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JUDY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48131"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48132"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48133" name="Rectangle 5"/>
          <p:cNvSpPr>
            <a:spLocks noGrp="1"/>
          </p:cNvSpPr>
          <p:nvPr>
            <p:ph type="body" idx="1"/>
          </p:nvPr>
        </p:nvSpPr>
        <p:spPr bwMode="auto">
          <a:xfrm>
            <a:off x="901700" y="4389438"/>
            <a:ext cx="5053013" cy="4657725"/>
          </a:xfrm>
          <a:noFill/>
        </p:spPr>
        <p:txBody>
          <a:bodyPr wrap="square" lIns="92307" tIns="46963" rIns="92307" bIns="46963" numCol="1" anchor="t" anchorCtr="0" compatLnSpc="1">
            <a:prstTxWarp prst="textNoShape">
              <a:avLst/>
            </a:prstTxWarp>
          </a:bodyPr>
          <a:lstStyle/>
          <a:p>
            <a:pPr marL="285750" indent="-285750"/>
            <a:r>
              <a:rPr lang="en-US" sz="1100" b="1" i="1" smtClean="0"/>
              <a:t>( I minute) Facilitator’s Notes: Interim Evaluations (Feedback Phase continued)</a:t>
            </a:r>
          </a:p>
          <a:p>
            <a:pPr marL="285750" indent="-285750"/>
            <a:r>
              <a:rPr lang="en-US" sz="1100" b="1" i="1" smtClean="0"/>
              <a:t>Say:</a:t>
            </a:r>
          </a:p>
          <a:p>
            <a:pPr marL="285750" indent="-285750"/>
            <a:r>
              <a:rPr lang="en-US" sz="1100" smtClean="0"/>
              <a:t>A formal interim evaluation provides the opportunity to measure employees’ progress toward meeting their performance measures and to modify unrealistic or problematic performance measures, as well to identify personal development needs.</a:t>
            </a:r>
          </a:p>
          <a:p>
            <a:pPr marL="285750" indent="-285750"/>
            <a:endParaRPr lang="en-US" sz="600" smtClean="0"/>
          </a:p>
          <a:p>
            <a:pPr marL="285750" indent="-285750"/>
            <a:r>
              <a:rPr lang="en-US" sz="1100" smtClean="0"/>
              <a:t> All supervisors are strongly encouraged to conduct a formal interim evaluation during  the performance cycle. </a:t>
            </a:r>
          </a:p>
          <a:p>
            <a:pPr marL="285750" indent="-285750"/>
            <a:endParaRPr lang="en-US" sz="1100" smtClean="0"/>
          </a:p>
          <a:p>
            <a:pPr marL="285750" indent="-285750"/>
            <a:r>
              <a:rPr lang="en-US" sz="1100" smtClean="0"/>
              <a:t> Agencies may use the “Interim Evaluation Form,” develop their own form, or use copies of the annual evaluation form for the interim evaluations.  If the annual evaluation form is used, it will be clearly marked as “Interim.”  Interim evaluations will be filed in the supervisor’s file, not the employee’s official personnel file, and are used as input when constructing annual evaluations.</a:t>
            </a:r>
          </a:p>
          <a:p>
            <a:pPr marL="285750" indent="-285750"/>
            <a:endParaRPr lang="en-US" sz="600" smtClean="0"/>
          </a:p>
          <a:p>
            <a:pPr marL="285750" indent="-285750"/>
            <a:r>
              <a:rPr lang="en-US" sz="1100" smtClean="0"/>
              <a:t> Supervisors who use the Employee Work Profile form for an interim evaluation should document: </a:t>
            </a:r>
          </a:p>
          <a:p>
            <a:pPr marL="285750" indent="-285750"/>
            <a:r>
              <a:rPr lang="en-US" sz="1100" smtClean="0"/>
              <a:t>·       Performance areas meeting and exceeding expectations; </a:t>
            </a:r>
          </a:p>
          <a:p>
            <a:pPr marL="285750" indent="-285750"/>
            <a:r>
              <a:rPr lang="en-US" sz="1100" smtClean="0"/>
              <a:t>·       Any performance expectations set out in the EWP that are not being met; </a:t>
            </a:r>
          </a:p>
          <a:p>
            <a:pPr marL="285750" indent="-285750"/>
            <a:r>
              <a:rPr lang="en-US" sz="1100" smtClean="0"/>
              <a:t>·       Steps the employee must take to correct performance deficiencies; </a:t>
            </a:r>
          </a:p>
          <a:p>
            <a:pPr marL="285750" indent="-285750"/>
            <a:r>
              <a:rPr lang="en-US" sz="1100" smtClean="0"/>
              <a:t>·       Additional discussion items such as project updates, training and professional development, employee’s concerns, etc., and the date that the review took place.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49155"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49156"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49157" name="Rectangle 5"/>
          <p:cNvSpPr>
            <a:spLocks noGrp="1"/>
          </p:cNvSpPr>
          <p:nvPr>
            <p:ph type="body" idx="1"/>
          </p:nvPr>
        </p:nvSpPr>
        <p:spPr bwMode="auto">
          <a:xfrm>
            <a:off x="901700" y="4389438"/>
            <a:ext cx="5053013" cy="4300537"/>
          </a:xfrm>
          <a:noFill/>
        </p:spPr>
        <p:txBody>
          <a:bodyPr wrap="square" lIns="92307" tIns="46963" rIns="92307" bIns="46963" numCol="1" anchor="t" anchorCtr="0" compatLnSpc="1">
            <a:prstTxWarp prst="textNoShape">
              <a:avLst/>
            </a:prstTxWarp>
          </a:bodyPr>
          <a:lstStyle/>
          <a:p>
            <a:r>
              <a:rPr lang="en-US" sz="1100" b="1" i="1" smtClean="0"/>
              <a:t>(40 minutes) Facilitator Notes:</a:t>
            </a:r>
          </a:p>
          <a:p>
            <a:r>
              <a:rPr lang="en-US" sz="1100" b="1" i="1" smtClean="0"/>
              <a:t>Say:  (</a:t>
            </a:r>
            <a:r>
              <a:rPr lang="en-US" sz="1100" b="1" smtClean="0"/>
              <a:t>5 minutes)</a:t>
            </a:r>
            <a:r>
              <a:rPr lang="en-US" sz="1100" b="1" i="1" smtClean="0"/>
              <a:t>  </a:t>
            </a:r>
            <a:r>
              <a:rPr lang="en-US" sz="1100" smtClean="0"/>
              <a:t>It is important to plan for providing feedback.  Review these steps as a part of your preparation and keep them handy if need be. Your meeting and your relationship with your employee is at stake. Whether you are about to deliver good news/praise or critical feedback – feedback has an impact on your employee’s self esteem and motivation making what you say VERY important.</a:t>
            </a:r>
          </a:p>
          <a:p>
            <a:pPr>
              <a:lnSpc>
                <a:spcPct val="75000"/>
              </a:lnSpc>
            </a:pPr>
            <a:endParaRPr lang="en-US" sz="1100" smtClean="0"/>
          </a:p>
          <a:p>
            <a:r>
              <a:rPr lang="en-US" sz="1100" b="1" i="1" smtClean="0"/>
              <a:t>(</a:t>
            </a:r>
            <a:r>
              <a:rPr lang="en-US" sz="1100" b="1" smtClean="0"/>
              <a:t>5 minutes)</a:t>
            </a:r>
            <a:r>
              <a:rPr lang="en-US" sz="1100" b="1" i="1" smtClean="0"/>
              <a:t>  </a:t>
            </a:r>
            <a:r>
              <a:rPr lang="en-US" sz="1100" smtClean="0"/>
              <a:t>Ask for two volunteers in the class to take the role of Joe and John.  As you read the bullet points – ask the “role players” to read the part that corresponds to what you just highlighted.</a:t>
            </a:r>
          </a:p>
          <a:p>
            <a:pPr>
              <a:lnSpc>
                <a:spcPct val="75000"/>
              </a:lnSpc>
            </a:pPr>
            <a:endParaRPr lang="en-US" sz="1100" smtClean="0"/>
          </a:p>
          <a:p>
            <a:r>
              <a:rPr lang="en-US" sz="1100" smtClean="0"/>
              <a:t>Ask the group if they agree or disagree with the approaches.</a:t>
            </a:r>
          </a:p>
          <a:p>
            <a:pPr>
              <a:lnSpc>
                <a:spcPct val="75000"/>
              </a:lnSpc>
            </a:pPr>
            <a:endParaRPr lang="en-US" sz="1100" smtClean="0"/>
          </a:p>
          <a:p>
            <a:r>
              <a:rPr lang="en-US" sz="1100" smtClean="0"/>
              <a:t>Exercise: Case Study Part 3:</a:t>
            </a:r>
          </a:p>
          <a:p>
            <a:r>
              <a:rPr lang="en-US" sz="1100" b="1" i="1" smtClean="0"/>
              <a:t>Say:</a:t>
            </a:r>
            <a:r>
              <a:rPr lang="en-US" sz="1100" smtClean="0"/>
              <a:t>  Now we are going to put everything you have learned together.  This part of the case study will address coaching, feedback, and dealing with poor performance.  You will see how a manager effectively listens ans coaches a manager who reports to her.  You will also be asked to help a manager handle a performance problem.  You will practice using the “Improvement Needed” form.</a:t>
            </a:r>
          </a:p>
          <a:p>
            <a:r>
              <a:rPr lang="en-US" sz="1100" b="1" smtClean="0"/>
              <a:t>Say:</a:t>
            </a:r>
            <a:r>
              <a:rPr lang="en-US" sz="1100" smtClean="0"/>
              <a:t>  In your small groups, take </a:t>
            </a:r>
            <a:r>
              <a:rPr lang="en-US" sz="1100" b="1" smtClean="0"/>
              <a:t>10 minutes</a:t>
            </a:r>
            <a:r>
              <a:rPr lang="en-US" sz="1100" smtClean="0"/>
              <a:t> to read the Case Study - Part 3 and complete the questions at the end of the case.</a:t>
            </a:r>
          </a:p>
          <a:p>
            <a:r>
              <a:rPr lang="en-US" sz="1100" smtClean="0"/>
              <a:t>Bring the class back together and have them report their responses. </a:t>
            </a:r>
            <a:r>
              <a:rPr lang="en-US" sz="1100" b="1" smtClean="0"/>
              <a:t>(20 minutes)</a:t>
            </a:r>
            <a:r>
              <a:rPr lang="en-US" sz="1100" smtClean="0"/>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50179"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50180"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50181" name="Rectangle 5"/>
          <p:cNvSpPr>
            <a:spLocks noGrp="1"/>
          </p:cNvSpPr>
          <p:nvPr>
            <p:ph type="body" idx="1"/>
          </p:nvPr>
        </p:nvSpPr>
        <p:spPr bwMode="auto">
          <a:xfrm>
            <a:off x="612775" y="4389438"/>
            <a:ext cx="5583238" cy="4300537"/>
          </a:xfrm>
          <a:noFill/>
        </p:spPr>
        <p:txBody>
          <a:bodyPr wrap="square" lIns="92307" tIns="46963" rIns="92307" bIns="46963" numCol="1" anchor="t" anchorCtr="0" compatLnSpc="1">
            <a:prstTxWarp prst="textNoShape">
              <a:avLst/>
            </a:prstTxWarp>
          </a:bodyPr>
          <a:lstStyle/>
          <a:p>
            <a:r>
              <a:rPr lang="en-US" sz="1100" b="1" i="1" smtClean="0"/>
              <a:t>(2 minutes) Facilitator’s Notes: Documenting Exceptional or Substandard Performance During the Cycle</a:t>
            </a:r>
          </a:p>
          <a:p>
            <a:r>
              <a:rPr lang="en-US" sz="1100" b="1" i="1" smtClean="0"/>
              <a:t>Go over the following points:</a:t>
            </a:r>
          </a:p>
          <a:p>
            <a:r>
              <a:rPr lang="en-US" sz="1100" b="1" i="1" smtClean="0"/>
              <a:t>Say:</a:t>
            </a:r>
            <a:r>
              <a:rPr lang="en-US" sz="1100" smtClean="0"/>
              <a:t>  </a:t>
            </a:r>
            <a:r>
              <a:rPr lang="en-US" sz="1100" u="sng" smtClean="0"/>
              <a:t>Extraordinary Performance During the Cycle </a:t>
            </a:r>
          </a:p>
          <a:p>
            <a:r>
              <a:rPr lang="en-US" sz="1100" smtClean="0"/>
              <a:t>*  Immediately recognize employee performance that is truly extraordinary.  Differentiate between performance that is expected of all employees in their positions and truly extraordinary performance which is characterized by exemplary accomplishments and performance that is considerably and consistently well above the criteria for the job throughout the rating period. </a:t>
            </a:r>
          </a:p>
          <a:p>
            <a:r>
              <a:rPr lang="en-US" sz="1100" smtClean="0"/>
              <a:t>*  Document extraordinary performance on the “Acknowledgment of Extraordinary Contributions Form” (in the Appendix).  The form must be signed by the reviewer, given to the employee, and a copy retained in the supervisor’s file.</a:t>
            </a:r>
          </a:p>
          <a:p>
            <a:r>
              <a:rPr lang="en-US" sz="1100" smtClean="0"/>
              <a:t>*  In order to rate an  employee an overall “Extraordinary Contributor” rating on the annual evaluation, the employee must receive at least one “Acknowledgment for Extraordinary Contribution” during the performance cycle.  Acknowledgment for Extraordinary Contribution(s) should be documented and discussed as close to the time of occurrence as possible.  The receipt of one or more “Acknowledgment of  Extraordinary Contribution” does not automatically entitle an employee to an overall annual rating of “Extraordinary Contributor”.</a:t>
            </a:r>
          </a:p>
          <a:p>
            <a:r>
              <a:rPr lang="en-US" sz="1100" smtClean="0"/>
              <a:t> </a:t>
            </a:r>
            <a:r>
              <a:rPr lang="en-US" sz="1100" u="sng" smtClean="0"/>
              <a:t>Substandard Performance During the Cycle </a:t>
            </a:r>
          </a:p>
          <a:p>
            <a:r>
              <a:rPr lang="en-US" sz="1100" smtClean="0"/>
              <a:t>Immediately identify poor, substandard, or unacceptable performance and address it with the employee.  Employees must have primary responsibility for enhancing their performance and demonstrating positive, productive behavior in the workplace.  Your role is to assist with that process and coach and counsel employees toward improved performance.</a:t>
            </a:r>
          </a:p>
          <a:p>
            <a:r>
              <a:rPr lang="en-US" sz="1100" smtClean="0"/>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51203"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51204" name="Rectangle 4"/>
          <p:cNvSpPr>
            <a:spLocks noGrp="1" noRot="1" noChangeAspect="1" noTextEdit="1"/>
          </p:cNvSpPr>
          <p:nvPr>
            <p:ph type="sldImg"/>
          </p:nvPr>
        </p:nvSpPr>
        <p:spPr bwMode="auto">
          <a:xfrm>
            <a:off x="1082675" y="708025"/>
            <a:ext cx="4703763" cy="3527425"/>
          </a:xfrm>
          <a:solidFill>
            <a:srgbClr val="FFFFFF"/>
          </a:solidFill>
          <a:ln cap="flat">
            <a:solidFill>
              <a:srgbClr val="000000"/>
            </a:solidFill>
            <a:miter lim="800000"/>
            <a:headEnd/>
            <a:tailEnd/>
          </a:ln>
        </p:spPr>
      </p:sp>
      <p:sp>
        <p:nvSpPr>
          <p:cNvPr id="51205" name="Rectangle 5"/>
          <p:cNvSpPr>
            <a:spLocks noGrp="1"/>
          </p:cNvSpPr>
          <p:nvPr>
            <p:ph type="body" idx="1"/>
          </p:nvPr>
        </p:nvSpPr>
        <p:spPr bwMode="auto">
          <a:xfrm>
            <a:off x="901700" y="4389438"/>
            <a:ext cx="5053013" cy="4300537"/>
          </a:xfrm>
          <a:noFill/>
        </p:spPr>
        <p:txBody>
          <a:bodyPr wrap="square" lIns="92307" tIns="46963" rIns="92307" bIns="46963" numCol="1" anchor="t" anchorCtr="0" compatLnSpc="1">
            <a:prstTxWarp prst="textNoShape">
              <a:avLst/>
            </a:prstTxWarp>
          </a:bodyPr>
          <a:lstStyle/>
          <a:p>
            <a:r>
              <a:rPr lang="en-US" sz="1100" b="1" i="1" smtClean="0"/>
              <a:t>(2 minutes) Facilitator’s Notes:  Supervisor Changes</a:t>
            </a:r>
          </a:p>
          <a:p>
            <a:r>
              <a:rPr lang="en-US" sz="1100" b="1" i="1" smtClean="0"/>
              <a:t>Say:</a:t>
            </a:r>
            <a:r>
              <a:rPr lang="en-US" sz="1100" smtClean="0"/>
              <a:t>  If you leave your position during an employee’s performance cycle, you are expected to complete an interim evaluation of the employee’s performance. You must make this interim evaluation available to the incoming supervisor to assist in the evaluation of the employee at the end of the performance cycle.</a:t>
            </a:r>
          </a:p>
          <a:p>
            <a:r>
              <a:rPr lang="en-US" sz="1100" smtClean="0"/>
              <a:t>  The new supervisor should review the performance expectations, make necessary modifications and make his/her own assessment along with the original supervisor’s assessment prior to determining  the employee’s overall evaluation at the end of the performance cycle.</a:t>
            </a:r>
          </a:p>
          <a:p>
            <a:r>
              <a:rPr lang="en-US" sz="1100" smtClean="0"/>
              <a:t>If after 6 months into the performance cycle, an employee transfers, is promoted or demoted into a new position with a different supervisor within an agency or between state agencies a new interim evaluation should be completed. The employee’s new supervisor should use this information to assist in assessing the employee’s performance at the end of the performance cycle. The interim performance evaluation will be sent with the personnel file to the new agency.</a:t>
            </a:r>
          </a:p>
          <a:p>
            <a:r>
              <a:rPr lang="en-US" sz="1100" smtClean="0"/>
              <a:t> The new supervisor is responsible for completing the official performance evaluation. In some cases, however, the reviewer may need to assist the new supervisor.</a:t>
            </a:r>
          </a:p>
          <a:p>
            <a:r>
              <a:rPr lang="en-US" sz="1100" smtClean="0"/>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xfrm>
            <a:off x="1077913" y="676275"/>
            <a:ext cx="4703762" cy="3527425"/>
          </a:xfrm>
          <a:noFill/>
          <a:ln>
            <a:solidFill>
              <a:srgbClr val="000000"/>
            </a:solidFill>
            <a:miter lim="800000"/>
            <a:headEnd/>
            <a:tailEnd/>
          </a:ln>
        </p:spPr>
      </p:sp>
      <p:sp>
        <p:nvSpPr>
          <p:cNvPr id="52227" name="Rectangle 3"/>
          <p:cNvSpPr>
            <a:spLocks noGrp="1"/>
          </p:cNvSpPr>
          <p:nvPr>
            <p:ph type="body" idx="1"/>
          </p:nvPr>
        </p:nvSpPr>
        <p:spPr bwMode="auto">
          <a:xfrm>
            <a:off x="901700" y="4389438"/>
            <a:ext cx="5053013" cy="4300537"/>
          </a:xfrm>
          <a:noFill/>
        </p:spPr>
        <p:txBody>
          <a:bodyPr wrap="square" numCol="1" anchor="t" anchorCtr="0" compatLnSpc="1">
            <a:prstTxWarp prst="textNoShape">
              <a:avLst/>
            </a:prstTxWarp>
          </a:bodyPr>
          <a:lstStyle/>
          <a:p>
            <a:r>
              <a:rPr lang="en-US" sz="1100" b="1" i="1" smtClean="0"/>
              <a:t>(2 minutes) Facilitator Notes: Probationary Period</a:t>
            </a:r>
          </a:p>
          <a:p>
            <a:endParaRPr lang="en-US" sz="1100" smtClean="0"/>
          </a:p>
          <a:p>
            <a:r>
              <a:rPr lang="en-US" sz="1100" b="1" i="1" smtClean="0"/>
              <a:t>Say:</a:t>
            </a:r>
            <a:r>
              <a:rPr lang="en-US" sz="1100" smtClean="0"/>
              <a:t>  The new employee (original appointment) has a probationary period of one (1) year.  The probationary period can be extended  up to eighteen (18) months for performance related issues.  This new employee has no grievance rights under the State Employee Grievance Process until success completion of the probationary period.</a:t>
            </a:r>
          </a:p>
          <a:p>
            <a:endParaRPr lang="en-US" sz="1100" smtClean="0"/>
          </a:p>
          <a:p>
            <a:r>
              <a:rPr lang="en-US" sz="1100" smtClean="0"/>
              <a:t>During the probationary period, if the employee does not meet performance standards, you do not have to use the “Below Contributor Performance Process” to terminate, demote or reassign the employee.</a:t>
            </a: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53251"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53252"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53253" name="Rectangle 5"/>
          <p:cNvSpPr>
            <a:spLocks noGrp="1"/>
          </p:cNvSpPr>
          <p:nvPr>
            <p:ph type="body" idx="1"/>
          </p:nvPr>
        </p:nvSpPr>
        <p:spPr bwMode="auto">
          <a:xfrm>
            <a:off x="382588" y="4389438"/>
            <a:ext cx="6043612" cy="4300537"/>
          </a:xfrm>
          <a:noFill/>
        </p:spPr>
        <p:txBody>
          <a:bodyPr wrap="square" lIns="92307" tIns="46963" rIns="92307" bIns="46963" numCol="1" anchor="t" anchorCtr="0" compatLnSpc="1">
            <a:prstTxWarp prst="textNoShape">
              <a:avLst/>
            </a:prstTxWarp>
          </a:bodyPr>
          <a:lstStyle/>
          <a:p>
            <a:r>
              <a:rPr lang="en-US" sz="1100" b="1" i="1" smtClean="0"/>
              <a:t>(5 minutes) Facilitator’s Notes:	Below Contributor Re-evaluation; Corrective Action</a:t>
            </a:r>
          </a:p>
          <a:p>
            <a:r>
              <a:rPr lang="en-US" sz="1100" b="1" i="1" smtClean="0"/>
              <a:t> Say:</a:t>
            </a:r>
            <a:r>
              <a:rPr lang="en-US" sz="1100" smtClean="0"/>
              <a:t> </a:t>
            </a:r>
          </a:p>
          <a:p>
            <a:pPr>
              <a:buFontTx/>
              <a:buChar char="•"/>
            </a:pPr>
            <a:r>
              <a:rPr lang="en-US" sz="1100" smtClean="0"/>
              <a:t>  You must  re-evaluate an employee who earns a rating of Below Contributor within 3 months of the review.</a:t>
            </a:r>
          </a:p>
          <a:p>
            <a:pPr>
              <a:buFontTx/>
              <a:buChar char="•"/>
            </a:pPr>
            <a:r>
              <a:rPr lang="en-US" sz="1100" smtClean="0"/>
              <a:t>  Within two weeks of the evaluation meeting during which an employee receives a rating of Below Contributor, you must develop a performance plan that provides expectations for the following three months.  At a minimum, the plan should include the specific recommendations for meeting the minimum expectations during the re-evaluation period.  The reviewer must approve this plan. </a:t>
            </a:r>
          </a:p>
          <a:p>
            <a:pPr>
              <a:buFontTx/>
              <a:buChar char="•"/>
            </a:pPr>
            <a:r>
              <a:rPr lang="en-US" sz="1100" smtClean="0"/>
              <a:t>  Develop and present this plan to to the employee even if the employee is in the process of appealing the evaluation.  </a:t>
            </a:r>
          </a:p>
          <a:p>
            <a:pPr>
              <a:buFontTx/>
              <a:buChar char="•"/>
            </a:pPr>
            <a:r>
              <a:rPr lang="en-US" sz="1100" smtClean="0"/>
              <a:t>  At any time prior to the re-evaluation, the employee may seek a voluntary transfer or demotion.  However, regardless of the movement made within this re-evaluation period, the employee will not be eligible for a performance increase.  Employees should not be transferred, promoted or demoted or receive a pay adjustment without consultation between the current and prospective supervisors and the human resource officer to determine whether the employee is suitable for the position and to determine the appropriate level of pay.</a:t>
            </a:r>
          </a:p>
          <a:p>
            <a:pPr>
              <a:buFontTx/>
              <a:buChar char="•"/>
            </a:pPr>
            <a:r>
              <a:rPr lang="en-US" sz="1100" smtClean="0"/>
              <a:t> If the employee receives a re-evaluation rating of Below Contributor the supervisor shall demote, transfer, or terminate the employee by the end of the 3 month period. </a:t>
            </a:r>
          </a:p>
          <a:p>
            <a:pPr>
              <a:buFontTx/>
              <a:buChar char="•"/>
            </a:pPr>
            <a:r>
              <a:rPr lang="en-US" sz="1100" smtClean="0"/>
              <a:t>The re-evaluation process does not prevent the agency from taking disciplinary actions based on poor performance or other reasons as indicated in the Standards of Conduct Policy, 1.60 or issuing additional “Needs Improvement/Substandard Performance” notices.</a:t>
            </a:r>
            <a:endParaRPr lang="en-US" sz="9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1160463" y="708025"/>
            <a:ext cx="4622800" cy="3467100"/>
          </a:xfrm>
          <a:noFill/>
          <a:ln>
            <a:solidFill>
              <a:srgbClr val="000000"/>
            </a:solidFill>
            <a:miter lim="800000"/>
            <a:headEnd/>
            <a:tailEnd/>
          </a:ln>
        </p:spPr>
      </p:sp>
      <p:sp>
        <p:nvSpPr>
          <p:cNvPr id="54275" name="Rectangle 3"/>
          <p:cNvSpPr>
            <a:spLocks noGrp="1"/>
          </p:cNvSpPr>
          <p:nvPr>
            <p:ph type="body" idx="1"/>
          </p:nvPr>
        </p:nvSpPr>
        <p:spPr bwMode="auto">
          <a:xfrm>
            <a:off x="912813" y="4391025"/>
            <a:ext cx="5032375" cy="4235450"/>
          </a:xfrm>
          <a:noFill/>
        </p:spPr>
        <p:txBody>
          <a:bodyPr wrap="square" lIns="92141" tIns="46071" rIns="92141" bIns="46071" numCol="1" anchor="t" anchorCtr="0" compatLnSpc="1">
            <a:prstTxWarp prst="textNoShape">
              <a:avLst/>
            </a:prstTxWarp>
          </a:bodyPr>
          <a:lstStyle/>
          <a:p>
            <a:endParaRPr lang="en-US" sz="1100" b="1" smtClean="0">
              <a:cs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8853488"/>
            <a:ext cx="2971800" cy="463550"/>
          </a:xfrm>
          <a:prstGeom prst="rect">
            <a:avLst/>
          </a:prstGeom>
          <a:noFill/>
          <a:ln w="12700">
            <a:noFill/>
            <a:miter lim="800000"/>
            <a:headEnd/>
            <a:tailEnd/>
          </a:ln>
        </p:spPr>
        <p:txBody>
          <a:bodyPr wrap="none" anchor="ctr"/>
          <a:lstStyle/>
          <a:p>
            <a:endParaRPr lang="en-US"/>
          </a:p>
        </p:txBody>
      </p:sp>
      <p:sp>
        <p:nvSpPr>
          <p:cNvPr id="55299" name="Rectangle 3"/>
          <p:cNvSpPr>
            <a:spLocks noChangeArrowheads="1"/>
          </p:cNvSpPr>
          <p:nvPr/>
        </p:nvSpPr>
        <p:spPr bwMode="auto">
          <a:xfrm>
            <a:off x="0" y="0"/>
            <a:ext cx="2971800" cy="460375"/>
          </a:xfrm>
          <a:prstGeom prst="rect">
            <a:avLst/>
          </a:prstGeom>
          <a:noFill/>
          <a:ln w="12700">
            <a:noFill/>
            <a:miter lim="800000"/>
            <a:headEnd/>
            <a:tailEnd/>
          </a:ln>
        </p:spPr>
        <p:txBody>
          <a:bodyPr wrap="none" anchor="ctr"/>
          <a:lstStyle/>
          <a:p>
            <a:endParaRPr lang="en-US"/>
          </a:p>
        </p:txBody>
      </p:sp>
      <p:sp>
        <p:nvSpPr>
          <p:cNvPr id="55300" name="Rectangle 4"/>
          <p:cNvSpPr>
            <a:spLocks noGrp="1" noRot="1" noChangeAspect="1" noTextEdit="1"/>
          </p:cNvSpPr>
          <p:nvPr>
            <p:ph type="sldImg"/>
          </p:nvPr>
        </p:nvSpPr>
        <p:spPr bwMode="auto">
          <a:xfrm>
            <a:off x="1077913" y="676275"/>
            <a:ext cx="4703762" cy="3527425"/>
          </a:xfrm>
          <a:solidFill>
            <a:srgbClr val="FFFFFF"/>
          </a:solidFill>
          <a:ln cap="flat">
            <a:solidFill>
              <a:srgbClr val="000000"/>
            </a:solidFill>
            <a:miter lim="800000"/>
            <a:headEnd/>
            <a:tailEnd/>
          </a:ln>
        </p:spPr>
      </p:sp>
      <p:sp>
        <p:nvSpPr>
          <p:cNvPr id="55301" name="Rectangle 5"/>
          <p:cNvSpPr>
            <a:spLocks noGrp="1"/>
          </p:cNvSpPr>
          <p:nvPr>
            <p:ph type="body" idx="1"/>
          </p:nvPr>
        </p:nvSpPr>
        <p:spPr bwMode="auto">
          <a:xfrm>
            <a:off x="901700" y="4389438"/>
            <a:ext cx="5053013" cy="4300537"/>
          </a:xfrm>
          <a:noFill/>
        </p:spPr>
        <p:txBody>
          <a:bodyPr wrap="square" lIns="92307" tIns="46963" rIns="92307" bIns="46963" numCol="1" anchor="t" anchorCtr="0" compatLnSpc="1">
            <a:prstTxWarp prst="textNoShape">
              <a:avLst/>
            </a:prstTxWarp>
          </a:bodyPr>
          <a:lstStyle/>
          <a:p>
            <a:r>
              <a:rPr lang="en-US" sz="1100" b="1" i="1" smtClean="0"/>
              <a:t>(2 minutes) Facilitator Notes:</a:t>
            </a:r>
          </a:p>
          <a:p>
            <a:endParaRPr lang="en-US" sz="1100" smtClean="0"/>
          </a:p>
          <a:p>
            <a:r>
              <a:rPr lang="en-US" sz="1100" b="1" i="1" smtClean="0"/>
              <a:t>Say:  </a:t>
            </a:r>
            <a:r>
              <a:rPr lang="en-US" sz="1100" smtClean="0"/>
              <a:t>The authorities on the topic of feedback say in various ways that we all need to focus on the problem when giving feedback – whether it is at home regarding a family matter or at work regarding serious work matters.</a:t>
            </a:r>
          </a:p>
          <a:p>
            <a:endParaRPr lang="en-US" sz="1100" smtClean="0"/>
          </a:p>
          <a:p>
            <a:r>
              <a:rPr lang="en-US" sz="1100" smtClean="0"/>
              <a:t>By focusing on the problem and not the person, you reduce the risk of hurting someone’s feelings or putting them on the defensive.  “When you leave the dished in the sink, it makes me have more work in the kitchen.  Could you please put them away next time?”  versus: “You are such a slob!  Why can’t you clean up behind yourself?”</a:t>
            </a:r>
          </a:p>
          <a:p>
            <a:endParaRPr lang="en-US" sz="1100" smtClean="0"/>
          </a:p>
          <a:p>
            <a:r>
              <a:rPr lang="en-US" sz="1100" smtClean="0"/>
              <a:t>Specific examples are better than generalities: “You have missed several customer calls the last two mornings because you were over 15 minutes late to work those days.”  Versus “You are always late and I think your customers are getting frustrated.”</a:t>
            </a:r>
          </a:p>
          <a:p>
            <a:endParaRPr lang="en-US" sz="1100" smtClean="0"/>
          </a:p>
          <a:p>
            <a:r>
              <a:rPr lang="en-US" sz="1100" smtClean="0"/>
              <a:t>Reaching agreement on what will happen gives the employee ownership for action but has you “on the hook” too for helping and monitoring.  Always ask your employees what they think they can do to resolve the problem. They are closest to the issue – so let them take charge of the problem solving with direction and input from you as needed.</a:t>
            </a:r>
          </a:p>
          <a:p>
            <a:endParaRPr lang="en-US" sz="11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C00A8C91-FDAB-42DE-B41C-A580B2338F22}" type="datetimeFigureOut">
              <a:rPr lang="en-US"/>
              <a:pPr>
                <a:defRPr/>
              </a:pPr>
              <a:t>6/6/2012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24549E31-2F66-4431-8499-18B1E514299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73BB8587-8B40-4EAD-841A-AF32DE77F5CF}" type="datetimeFigureOut">
              <a:rPr lang="en-US"/>
              <a:pPr>
                <a:defRPr/>
              </a:pPr>
              <a:t>6/6/2012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4D5C6F16-98CC-4E7F-BCB0-2114510A9FE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CBB89EF-91FB-472B-8E92-71D61C4BA0C0}" type="datetimeFigureOut">
              <a:rPr lang="en-US"/>
              <a:pPr>
                <a:defRPr/>
              </a:pPr>
              <a:t>6/6/2012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E93484DF-451C-45B7-9BED-FEC01EA55DC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93893447-5C8D-4480-9512-E2E3D4B61C07}" type="datetimeFigureOut">
              <a:rPr lang="en-US"/>
              <a:pPr>
                <a:defRPr/>
              </a:pPr>
              <a:t>6/6/2012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5EEA62B3-0648-4270-9905-29DD6EBA9B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7C693FD9-2B97-4E30-8462-1AF6EF2AD74F}" type="datetimeFigureOut">
              <a:rPr lang="en-US"/>
              <a:pPr>
                <a:defRPr/>
              </a:pPr>
              <a:t>6/6/2012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676240B1-D7AC-4D47-AFED-E9F6F6D9667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D11CF38F-B497-4A6E-B679-F1C97DCBE697}" type="datetimeFigureOut">
              <a:rPr lang="en-US"/>
              <a:pPr>
                <a:defRPr/>
              </a:pPr>
              <a:t>6/6/2012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541D033C-05AC-4AD3-8857-438E817778B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8F14C96-1962-4743-9A2D-D161D7B07D07}" type="datetimeFigureOut">
              <a:rPr lang="en-US"/>
              <a:pPr>
                <a:defRPr/>
              </a:pPr>
              <a:t>6/6/2012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0D8F8A7B-0149-4543-BBD1-8D681AA6791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22DFCA1C-A686-48A3-94D7-784EF381C7E7}" type="datetimeFigureOut">
              <a:rPr lang="en-US"/>
              <a:pPr>
                <a:defRPr/>
              </a:pPr>
              <a:t>6/6/2012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6683AA75-6A78-49B6-AB05-C77B9524727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9B9A95CE-CCF9-496B-B677-1A18E2E01C3D}" type="datetimeFigureOut">
              <a:rPr lang="en-US"/>
              <a:pPr>
                <a:defRPr/>
              </a:pPr>
              <a:t>6/6/2012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B89B1E38-5642-4F26-9A1E-2506AA1B361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41183A2A-9A27-4D0D-8DCA-D0F2887A9FB0}" type="datetimeFigureOut">
              <a:rPr lang="en-US"/>
              <a:pPr>
                <a:defRPr/>
              </a:pPr>
              <a:t>6/6/2012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1E92EB22-C95F-461E-B59C-439D76E78DA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13" descr="Main Campus.jpg"/>
          <p:cNvPicPr>
            <a:picLocks noChangeAspect="1"/>
          </p:cNvPicPr>
          <p:nvPr userDrawn="1"/>
        </p:nvPicPr>
        <p:blipFill>
          <a:blip r:embed="rId12"/>
          <a:srcRect/>
          <a:stretch>
            <a:fillRect/>
          </a:stretch>
        </p:blipFill>
        <p:spPr bwMode="auto">
          <a:xfrm>
            <a:off x="134938" y="0"/>
            <a:ext cx="8874125"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file:///C:\Documents%20and%20Settings\Local%20Settings\Temp\XPGrpWise\Imrpovment%20Needed.doc" TargetMode="External"/><Relationship Id="rId2" Type="http://schemas.openxmlformats.org/officeDocument/2006/relationships/hyperlink" Target="file:///C:\Documents%20and%20Settings\Local%20Settings\Temp\XPGrpWise\Extraordinatry%20Contribution%20Form.doc"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file:///C:\Documents%20and%20Settings\Local%20Settings\Temp\XPGrpWise\SelfAssessmentForm2.doc"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publications.umw.edu/supervisorhandbook/performance-evaluations/evaluating-classified-employees/evaluation-cycle/"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file:///C:\Documents%20and%20Settings\Local%20Settings\Temp\XPGrpWise\EWP%20UMW%202006.doc"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5"/>
          <p:cNvSpPr>
            <a:spLocks noGrp="1" noChangeArrowheads="1"/>
          </p:cNvSpPr>
          <p:nvPr>
            <p:ph type="subTitle" idx="1"/>
          </p:nvPr>
        </p:nvSpPr>
        <p:spPr bwMode="auto">
          <a:xfrm>
            <a:off x="990600" y="2362200"/>
            <a:ext cx="6400800" cy="17526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80000"/>
              </a:lnSpc>
            </a:pPr>
            <a:r>
              <a:rPr lang="en-US" sz="2800" b="1" i="1" dirty="0" smtClean="0">
                <a:solidFill>
                  <a:schemeClr val="bg1"/>
                </a:solidFill>
                <a:latin typeface="Minion"/>
              </a:rPr>
              <a:t>Performance Management 2012 </a:t>
            </a:r>
          </a:p>
          <a:p>
            <a:pPr eaLnBrk="1" hangingPunct="1">
              <a:lnSpc>
                <a:spcPct val="80000"/>
              </a:lnSpc>
            </a:pPr>
            <a:r>
              <a:rPr lang="en-US" sz="2800" b="1" i="1" dirty="0" smtClean="0">
                <a:solidFill>
                  <a:srgbClr val="BCD3EE"/>
                </a:solidFill>
                <a:latin typeface="Minion"/>
              </a:rPr>
              <a:t> </a:t>
            </a:r>
          </a:p>
          <a:p>
            <a:pPr eaLnBrk="1" hangingPunct="1">
              <a:lnSpc>
                <a:spcPct val="80000"/>
              </a:lnSpc>
            </a:pPr>
            <a:r>
              <a:rPr lang="en-US" sz="2800" b="1" i="1" dirty="0" smtClean="0">
                <a:solidFill>
                  <a:srgbClr val="BCD3EE"/>
                </a:solidFill>
                <a:latin typeface="Minion"/>
              </a:rPr>
              <a:t>Conducting Performance Evaluations</a:t>
            </a:r>
          </a:p>
        </p:txBody>
      </p:sp>
      <p:sp>
        <p:nvSpPr>
          <p:cNvPr id="14341" name="AutoShape 4"/>
          <p:cNvSpPr>
            <a:spLocks noChangeArrowheads="1"/>
          </p:cNvSpPr>
          <p:nvPr/>
        </p:nvSpPr>
        <p:spPr bwMode="auto">
          <a:xfrm>
            <a:off x="-609600" y="5410200"/>
            <a:ext cx="7772400" cy="762000"/>
          </a:xfrm>
          <a:prstGeom prst="rect">
            <a:avLst/>
          </a:prstGeom>
          <a:noFill/>
          <a:ln w="9525">
            <a:noFill/>
            <a:miter lim="800000"/>
            <a:headEnd/>
            <a:tailEnd/>
          </a:ln>
        </p:spPr>
        <p:txBody>
          <a:bodyPr/>
          <a:lstStyle/>
          <a:p>
            <a:pPr algn="r"/>
            <a:r>
              <a:rPr lang="en-US" sz="2400" b="1" i="1">
                <a:solidFill>
                  <a:schemeClr val="bg1"/>
                </a:solidFill>
                <a:latin typeface="Frutiger"/>
              </a:rPr>
              <a:t>Office of Human Resources</a:t>
            </a:r>
          </a:p>
          <a:p>
            <a:pPr algn="r"/>
            <a:r>
              <a:rPr lang="en-US" sz="2400" b="1" i="1">
                <a:solidFill>
                  <a:schemeClr val="bg1"/>
                </a:solidFill>
                <a:latin typeface="Frutiger"/>
              </a:rPr>
              <a:t>UMW: </a:t>
            </a:r>
            <a:r>
              <a:rPr lang="en-US" sz="2400" b="1" i="1">
                <a:solidFill>
                  <a:schemeClr val="bg1"/>
                </a:solidFill>
                <a:latin typeface="Minion"/>
              </a:rPr>
              <a:t>“</a:t>
            </a:r>
            <a:r>
              <a:rPr lang="en-US" sz="2400" b="1" i="1">
                <a:solidFill>
                  <a:schemeClr val="bg1"/>
                </a:solidFill>
                <a:latin typeface="Frutiger"/>
              </a:rPr>
              <a:t>Putting U First</a:t>
            </a:r>
            <a:r>
              <a:rPr lang="en-US" sz="2400" b="1" i="1">
                <a:solidFill>
                  <a:schemeClr val="bg1"/>
                </a:solidFill>
                <a:latin typeface="Minion"/>
              </a:rPr>
              <a:t>”</a:t>
            </a:r>
            <a:endParaRPr lang="en-US" sz="2400" b="1" i="1">
              <a:solidFill>
                <a:schemeClr val="bg1"/>
              </a:solidFill>
              <a:latin typeface="Frutige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41">
                                            <p:txEl>
                                              <p:pRg st="1" end="1"/>
                                            </p:txEl>
                                          </p:spTgt>
                                        </p:tgtEl>
                                        <p:attrNameLst>
                                          <p:attrName>style.visibility</p:attrName>
                                        </p:attrNameLst>
                                      </p:cBhvr>
                                      <p:to>
                                        <p:strVal val="visible"/>
                                      </p:to>
                                    </p:set>
                                    <p:anim calcmode="lin" valueType="num">
                                      <p:cBhvr additive="base">
                                        <p:cTn id="7" dur="2000" fill="hold"/>
                                        <p:tgtEl>
                                          <p:spTgt spid="14341">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1434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41">
                                            <p:txEl>
                                              <p:pRg st="0" end="0"/>
                                            </p:txEl>
                                          </p:spTgt>
                                        </p:tgtEl>
                                        <p:attrNameLst>
                                          <p:attrName>style.visibility</p:attrName>
                                        </p:attrNameLst>
                                      </p:cBhvr>
                                      <p:to>
                                        <p:strVal val="visible"/>
                                      </p:to>
                                    </p:set>
                                    <p:anim calcmode="lin" valueType="num">
                                      <p:cBhvr additive="base">
                                        <p:cTn id="13" dur="2000" fill="hold"/>
                                        <p:tgtEl>
                                          <p:spTgt spid="14341">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14341">
                                            <p:txEl>
                                              <p:pRg st="0" end="0"/>
                                            </p:txEl>
                                          </p:spTgt>
                                        </p:tgtEl>
                                        <p:attrNameLst>
                                          <p:attrName>ppt_y</p:attrName>
                                        </p:attrNameLst>
                                      </p:cBhvr>
                                      <p:tavLst>
                                        <p:tav tm="0">
                                          <p:val>
                                            <p:strVal val="1+#ppt_h/2"/>
                                          </p:val>
                                        </p:tav>
                                        <p:tav tm="100000">
                                          <p:val>
                                            <p:strVal val="#ppt_y"/>
                                          </p:val>
                                        </p:tav>
                                      </p:tavLst>
                                    </p:anim>
                                  </p:childTnLst>
                                </p:cTn>
                              </p:par>
                            </p:childTnLst>
                          </p:cTn>
                        </p:par>
                        <p:par>
                          <p:cTn id="15" fill="hold">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14339">
                                            <p:txEl>
                                              <p:pRg st="0" end="0"/>
                                            </p:txEl>
                                          </p:spTgt>
                                        </p:tgtEl>
                                        <p:attrNameLst>
                                          <p:attrName>style.visibility</p:attrName>
                                        </p:attrNameLst>
                                      </p:cBhvr>
                                      <p:to>
                                        <p:strVal val="visible"/>
                                      </p:to>
                                    </p:set>
                                    <p:anim calcmode="lin" valueType="num">
                                      <p:cBhvr additive="base">
                                        <p:cTn id="18" dur="2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par>
                          <p:cTn id="20" fill="hold">
                            <p:stCondLst>
                              <p:cond delay="4000"/>
                            </p:stCondLst>
                            <p:childTnLst>
                              <p:par>
                                <p:cTn id="21" presetID="2" presetClass="entr" presetSubtype="4" fill="hold" grpId="0" nodeType="afterEffect">
                                  <p:stCondLst>
                                    <p:cond delay="0"/>
                                  </p:stCondLst>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additive="base">
                                        <p:cTn id="23" dur="2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143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339">
                                            <p:txEl>
                                              <p:pRg st="2" end="2"/>
                                            </p:txEl>
                                          </p:spTgt>
                                        </p:tgtEl>
                                        <p:attrNameLst>
                                          <p:attrName>style.visibility</p:attrName>
                                        </p:attrNameLst>
                                      </p:cBhvr>
                                      <p:to>
                                        <p:strVal val="visible"/>
                                      </p:to>
                                    </p:set>
                                    <p:anim calcmode="lin" valueType="num">
                                      <p:cBhvr additive="base">
                                        <p:cTn id="29" dur="2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143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bwMode="auto">
          <a:xfrm>
            <a:off x="457200" y="990600"/>
            <a:ext cx="8229600" cy="533400"/>
          </a:xfrm>
          <a:prstGeom prst="rect">
            <a:avLst/>
          </a:prstGeom>
          <a:noFill/>
          <a:ln>
            <a:solidFill>
              <a:srgbClr val="000000"/>
            </a:solidFill>
            <a:miter lim="800000"/>
            <a:headEnd/>
            <a:tailEnd/>
          </a:ln>
        </p:spPr>
        <p:txBody>
          <a:bodyPr/>
          <a:lstStyle/>
          <a:p>
            <a:r>
              <a:rPr lang="en-US" sz="2800" b="1" smtClean="0">
                <a:solidFill>
                  <a:schemeClr val="bg1"/>
                </a:solidFill>
                <a:latin typeface="Minion"/>
              </a:rPr>
              <a:t>Preparing the Evaluation</a:t>
            </a:r>
          </a:p>
        </p:txBody>
      </p:sp>
      <p:sp>
        <p:nvSpPr>
          <p:cNvPr id="22531" name="Rectangle 3"/>
          <p:cNvSpPr>
            <a:spLocks noGrp="1" noChangeArrowheads="1"/>
          </p:cNvSpPr>
          <p:nvPr>
            <p:ph type="body" idx="4294967295"/>
          </p:nvPr>
        </p:nvSpPr>
        <p:spPr bwMode="auto">
          <a:xfrm>
            <a:off x="457200" y="1676400"/>
            <a:ext cx="8458200" cy="4724400"/>
          </a:xfrm>
          <a:prstGeom prst="rect">
            <a:avLst/>
          </a:prstGeom>
          <a:noFill/>
          <a:ln>
            <a:solidFill>
              <a:srgbClr val="000000"/>
            </a:solidFill>
            <a:miter lim="800000"/>
            <a:headEnd/>
            <a:tailEnd/>
          </a:ln>
        </p:spPr>
        <p:txBody>
          <a:bodyPr/>
          <a:lstStyle/>
          <a:p>
            <a:pPr>
              <a:lnSpc>
                <a:spcPct val="90000"/>
              </a:lnSpc>
            </a:pPr>
            <a:r>
              <a:rPr lang="en-US" sz="2400" dirty="0" smtClean="0">
                <a:solidFill>
                  <a:schemeClr val="bg1"/>
                </a:solidFill>
                <a:latin typeface="Frutiger"/>
              </a:rPr>
              <a:t>Assemble notes gathered during the year</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hlinkClick r:id="rId2" action="ppaction://hlinkfile"/>
              </a:rPr>
              <a:t>Extraordinary</a:t>
            </a:r>
            <a:r>
              <a:rPr lang="en-US" sz="2400" dirty="0" smtClean="0">
                <a:solidFill>
                  <a:schemeClr val="bg1"/>
                </a:solidFill>
                <a:latin typeface="Frutiger"/>
              </a:rPr>
              <a:t>, </a:t>
            </a:r>
            <a:r>
              <a:rPr lang="en-US" sz="2400" dirty="0" smtClean="0">
                <a:solidFill>
                  <a:schemeClr val="bg1"/>
                </a:solidFill>
                <a:latin typeface="Frutiger"/>
                <a:hlinkClick r:id="rId3" action="ppaction://hlinkfile"/>
              </a:rPr>
              <a:t>Improvement Needed </a:t>
            </a:r>
            <a:r>
              <a:rPr lang="en-US" sz="2400" dirty="0" smtClean="0">
                <a:solidFill>
                  <a:schemeClr val="bg1"/>
                </a:solidFill>
                <a:latin typeface="Frutiger"/>
              </a:rPr>
              <a:t>forms, or Written Notices, if any</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rPr>
              <a:t>Interim evaluation, if any</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rPr>
              <a:t>Self assessment completed by employee</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rPr>
              <a:t>Input from other supervisors </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rPr>
              <a:t>No surprises please!</a:t>
            </a:r>
          </a:p>
          <a:p>
            <a:pPr>
              <a:lnSpc>
                <a:spcPct val="90000"/>
              </a:lnSpc>
            </a:pPr>
            <a:endParaRPr lang="en-US" sz="1200" dirty="0" smtClean="0">
              <a:solidFill>
                <a:schemeClr val="bg1"/>
              </a:solidFill>
              <a:latin typeface="Frutiger"/>
            </a:endParaRPr>
          </a:p>
          <a:p>
            <a:pPr>
              <a:lnSpc>
                <a:spcPct val="90000"/>
              </a:lnSpc>
            </a:pPr>
            <a:r>
              <a:rPr lang="en-US" sz="2400" dirty="0" smtClean="0">
                <a:solidFill>
                  <a:schemeClr val="bg1"/>
                </a:solidFill>
                <a:latin typeface="Frutiger"/>
              </a:rPr>
              <a:t>Consider the entire year</a:t>
            </a:r>
            <a:r>
              <a:rPr lang="en-US" sz="2400" dirty="0" smtClean="0">
                <a:solidFill>
                  <a:schemeClr val="bg1"/>
                </a:solidFill>
              </a:rPr>
              <a:t>’</a:t>
            </a:r>
            <a:r>
              <a:rPr lang="en-US" sz="2400" dirty="0" smtClean="0">
                <a:solidFill>
                  <a:schemeClr val="bg1"/>
                </a:solidFill>
                <a:latin typeface="Frutiger"/>
              </a:rPr>
              <a:t>s performance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bwMode="auto">
          <a:xfrm>
            <a:off x="457200" y="1219200"/>
            <a:ext cx="8229600" cy="495300"/>
          </a:xfrm>
          <a:prstGeom prst="rect">
            <a:avLst/>
          </a:prstGeom>
          <a:solidFill>
            <a:srgbClr val="FFFFFF"/>
          </a:solidFill>
          <a:ln>
            <a:solidFill>
              <a:srgbClr val="000000"/>
            </a:solidFill>
            <a:miter lim="800000"/>
            <a:headEnd/>
            <a:tailEnd/>
          </a:ln>
        </p:spPr>
        <p:txBody>
          <a:bodyPr/>
          <a:lstStyle/>
          <a:p>
            <a:r>
              <a:rPr lang="en-US" sz="2800" b="1" smtClean="0">
                <a:latin typeface="Minion"/>
              </a:rPr>
              <a:t>Self Evaluation Formats</a:t>
            </a:r>
          </a:p>
        </p:txBody>
      </p:sp>
      <p:sp>
        <p:nvSpPr>
          <p:cNvPr id="23555" name="Rectangle 3"/>
          <p:cNvSpPr>
            <a:spLocks noGrp="1" noChangeArrowheads="1"/>
          </p:cNvSpPr>
          <p:nvPr>
            <p:ph type="body" idx="4294967295"/>
          </p:nvPr>
        </p:nvSpPr>
        <p:spPr bwMode="auto">
          <a:xfrm>
            <a:off x="457200" y="2209800"/>
            <a:ext cx="8229600" cy="2263775"/>
          </a:xfrm>
          <a:prstGeom prst="rect">
            <a:avLst/>
          </a:prstGeom>
          <a:noFill/>
          <a:ln>
            <a:noFill/>
            <a:miter lim="800000"/>
            <a:headEnd/>
            <a:tailEnd/>
          </a:ln>
        </p:spPr>
        <p:txBody>
          <a:bodyPr/>
          <a:lstStyle/>
          <a:p>
            <a:r>
              <a:rPr lang="en-US" sz="2400" smtClean="0">
                <a:solidFill>
                  <a:schemeClr val="bg1"/>
                </a:solidFill>
                <a:latin typeface="Frutiger"/>
                <a:hlinkClick r:id="rId2" action="ppaction://hlinkfile"/>
              </a:rPr>
              <a:t>Employee Self-Assessment Form</a:t>
            </a:r>
            <a:endParaRPr lang="en-US" sz="2400" smtClean="0">
              <a:solidFill>
                <a:schemeClr val="bg1"/>
              </a:solidFill>
              <a:latin typeface="Frutiger"/>
            </a:endParaRPr>
          </a:p>
          <a:p>
            <a:r>
              <a:rPr lang="en-US" sz="2400" smtClean="0">
                <a:solidFill>
                  <a:schemeClr val="bg1"/>
                </a:solidFill>
                <a:latin typeface="Frutiger"/>
              </a:rPr>
              <a:t>Other form as designated by supervisor</a:t>
            </a:r>
          </a:p>
          <a:p>
            <a:r>
              <a:rPr lang="en-US" sz="2400" smtClean="0">
                <a:solidFill>
                  <a:schemeClr val="bg1"/>
                </a:solidFill>
                <a:latin typeface="Frutiger"/>
              </a:rPr>
              <a:t>Narrative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bwMode="auto">
          <a:xfrm>
            <a:off x="457200" y="1127125"/>
            <a:ext cx="8229600" cy="579438"/>
          </a:xfrm>
          <a:prstGeom prst="rect">
            <a:avLst/>
          </a:prstGeom>
          <a:noFill/>
          <a:ln>
            <a:miter lim="800000"/>
            <a:headEnd/>
            <a:tailEnd/>
          </a:ln>
        </p:spPr>
        <p:txBody>
          <a:bodyPr/>
          <a:lstStyle/>
          <a:p>
            <a:r>
              <a:rPr lang="en-US" sz="2800" b="1" smtClean="0">
                <a:solidFill>
                  <a:schemeClr val="bg1"/>
                </a:solidFill>
                <a:latin typeface="Minion"/>
              </a:rPr>
              <a:t>Information to Include</a:t>
            </a:r>
          </a:p>
        </p:txBody>
      </p:sp>
      <p:sp>
        <p:nvSpPr>
          <p:cNvPr id="24579" name="Rectangle 3"/>
          <p:cNvSpPr>
            <a:spLocks noGrp="1" noChangeArrowheads="1"/>
          </p:cNvSpPr>
          <p:nvPr>
            <p:ph type="body" idx="4294967295"/>
          </p:nvPr>
        </p:nvSpPr>
        <p:spPr bwMode="auto">
          <a:xfrm>
            <a:off x="609600" y="1752600"/>
            <a:ext cx="8458200" cy="5029200"/>
          </a:xfrm>
          <a:prstGeom prst="rect">
            <a:avLst/>
          </a:prstGeom>
          <a:noFill/>
          <a:ln>
            <a:noFill/>
            <a:miter lim="800000"/>
            <a:headEnd/>
            <a:tailEnd/>
          </a:ln>
        </p:spPr>
        <p:txBody>
          <a:bodyPr/>
          <a:lstStyle/>
          <a:p>
            <a:r>
              <a:rPr lang="en-US" sz="2400" dirty="0" smtClean="0">
                <a:solidFill>
                  <a:schemeClr val="bg1"/>
                </a:solidFill>
                <a:latin typeface="Frutiger"/>
              </a:rPr>
              <a:t>How core measures were met</a:t>
            </a:r>
          </a:p>
          <a:p>
            <a:endParaRPr lang="en-US" sz="1800" dirty="0" smtClean="0">
              <a:solidFill>
                <a:schemeClr val="bg1"/>
              </a:solidFill>
              <a:latin typeface="Frutiger"/>
            </a:endParaRPr>
          </a:p>
          <a:p>
            <a:r>
              <a:rPr lang="en-US" sz="2400" dirty="0" smtClean="0">
                <a:solidFill>
                  <a:schemeClr val="bg1"/>
                </a:solidFill>
                <a:latin typeface="Frutiger"/>
              </a:rPr>
              <a:t>How performance factors were met</a:t>
            </a:r>
          </a:p>
          <a:p>
            <a:endParaRPr lang="en-US" sz="1800" dirty="0" smtClean="0">
              <a:solidFill>
                <a:schemeClr val="bg1"/>
              </a:solidFill>
              <a:latin typeface="Frutiger"/>
            </a:endParaRPr>
          </a:p>
          <a:p>
            <a:r>
              <a:rPr lang="en-US" sz="2400" dirty="0" smtClean="0">
                <a:solidFill>
                  <a:schemeClr val="bg1"/>
                </a:solidFill>
                <a:latin typeface="Frutiger"/>
              </a:rPr>
              <a:t>Accomplishments during the rating cycle</a:t>
            </a:r>
          </a:p>
          <a:p>
            <a:endParaRPr lang="en-US" sz="1800" dirty="0" smtClean="0">
              <a:solidFill>
                <a:schemeClr val="bg1"/>
              </a:solidFill>
              <a:latin typeface="Frutiger"/>
            </a:endParaRPr>
          </a:p>
          <a:p>
            <a:r>
              <a:rPr lang="en-US" sz="2400" dirty="0" smtClean="0">
                <a:solidFill>
                  <a:schemeClr val="bg1"/>
                </a:solidFill>
                <a:latin typeface="Frutiger"/>
              </a:rPr>
              <a:t>Problems during cycle that prevented measures               to be met</a:t>
            </a:r>
          </a:p>
          <a:p>
            <a:endParaRPr lang="en-US" sz="1800" dirty="0" smtClean="0">
              <a:solidFill>
                <a:schemeClr val="bg1"/>
              </a:solidFill>
              <a:latin typeface="Frutiger"/>
            </a:endParaRPr>
          </a:p>
          <a:p>
            <a:r>
              <a:rPr lang="en-US" sz="2400" dirty="0" smtClean="0">
                <a:solidFill>
                  <a:schemeClr val="bg1"/>
                </a:solidFill>
                <a:latin typeface="Frutiger"/>
              </a:rPr>
              <a:t>Circumstances beyond employee</a:t>
            </a:r>
            <a:r>
              <a:rPr lang="en-US" sz="2400" dirty="0" smtClean="0">
                <a:solidFill>
                  <a:schemeClr val="bg1"/>
                </a:solidFill>
              </a:rPr>
              <a:t>’</a:t>
            </a:r>
            <a:r>
              <a:rPr lang="en-US" sz="2400" dirty="0" smtClean="0">
                <a:solidFill>
                  <a:schemeClr val="bg1"/>
                </a:solidFill>
                <a:latin typeface="Frutiger"/>
              </a:rPr>
              <a:t>s control</a:t>
            </a:r>
          </a:p>
          <a:p>
            <a:endParaRPr lang="en-US" sz="1800" dirty="0" smtClean="0">
              <a:solidFill>
                <a:schemeClr val="bg1"/>
              </a:solidFill>
              <a:latin typeface="Frutiger"/>
            </a:endParaRPr>
          </a:p>
          <a:p>
            <a:r>
              <a:rPr lang="en-US" sz="2400" dirty="0" smtClean="0">
                <a:solidFill>
                  <a:schemeClr val="bg1"/>
                </a:solidFill>
                <a:latin typeface="Frutiger"/>
              </a:rPr>
              <a:t>Year-end learning accomplishments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bwMode="auto">
          <a:xfrm>
            <a:off x="457200" y="1028700"/>
            <a:ext cx="8229600" cy="1143000"/>
          </a:xfrm>
          <a:prstGeom prst="rect">
            <a:avLst/>
          </a:prstGeom>
          <a:noFill/>
          <a:ln>
            <a:noFill/>
            <a:miter lim="800000"/>
            <a:headEnd/>
            <a:tailEnd/>
          </a:ln>
        </p:spPr>
        <p:txBody>
          <a:bodyPr/>
          <a:lstStyle/>
          <a:p>
            <a:r>
              <a:rPr lang="en-US" sz="2800" b="1" dirty="0" smtClean="0">
                <a:solidFill>
                  <a:schemeClr val="bg1"/>
                </a:solidFill>
                <a:latin typeface="Minion"/>
              </a:rPr>
              <a:t>Completing the Evaluation Form</a:t>
            </a:r>
          </a:p>
        </p:txBody>
      </p:sp>
      <p:sp>
        <p:nvSpPr>
          <p:cNvPr id="25603" name="Rectangle 3"/>
          <p:cNvSpPr>
            <a:spLocks noGrp="1" noChangeArrowheads="1"/>
          </p:cNvSpPr>
          <p:nvPr>
            <p:ph type="body" idx="4294967295"/>
          </p:nvPr>
        </p:nvSpPr>
        <p:spPr bwMode="auto">
          <a:xfrm>
            <a:off x="457200" y="1600200"/>
            <a:ext cx="8382000" cy="5029200"/>
          </a:xfrm>
          <a:prstGeom prst="rect">
            <a:avLst/>
          </a:prstGeom>
          <a:noFill/>
          <a:ln>
            <a:noFill/>
            <a:miter lim="800000"/>
            <a:headEnd/>
            <a:tailEnd/>
          </a:ln>
        </p:spPr>
        <p:txBody>
          <a:bodyPr/>
          <a:lstStyle/>
          <a:p>
            <a:pPr>
              <a:lnSpc>
                <a:spcPct val="80000"/>
              </a:lnSpc>
            </a:pPr>
            <a:r>
              <a:rPr lang="en-US" sz="2000" dirty="0" smtClean="0">
                <a:solidFill>
                  <a:schemeClr val="bg1"/>
                </a:solidFill>
                <a:latin typeface="Frutiger"/>
              </a:rPr>
              <a:t>Rate each core responsibility and make comments</a:t>
            </a:r>
          </a:p>
          <a:p>
            <a:pPr lvl="1">
              <a:lnSpc>
                <a:spcPct val="80000"/>
              </a:lnSpc>
            </a:pPr>
            <a:r>
              <a:rPr lang="en-US" sz="2000" dirty="0" smtClean="0">
                <a:solidFill>
                  <a:srgbClr val="BCD3EE"/>
                </a:solidFill>
                <a:latin typeface="Frutiger"/>
              </a:rPr>
              <a:t>Consider </a:t>
            </a:r>
            <a:r>
              <a:rPr lang="en-US" sz="2000" dirty="0" smtClean="0">
                <a:solidFill>
                  <a:srgbClr val="BCD3EE"/>
                </a:solidFill>
              </a:rPr>
              <a:t>“</a:t>
            </a:r>
            <a:r>
              <a:rPr lang="en-US" sz="2000" dirty="0" smtClean="0">
                <a:solidFill>
                  <a:srgbClr val="BCD3EE"/>
                </a:solidFill>
                <a:latin typeface="Frutiger"/>
              </a:rPr>
              <a:t>Measures</a:t>
            </a:r>
            <a:r>
              <a:rPr lang="en-US" sz="2000" dirty="0" smtClean="0">
                <a:solidFill>
                  <a:srgbClr val="BCD3EE"/>
                </a:solidFill>
              </a:rPr>
              <a:t>”</a:t>
            </a:r>
            <a:r>
              <a:rPr lang="en-US" sz="2000" dirty="0" smtClean="0">
                <a:solidFill>
                  <a:srgbClr val="BCD3EE"/>
                </a:solidFill>
                <a:latin typeface="Frutiger"/>
              </a:rPr>
              <a:t> and how well employee performance against them</a:t>
            </a:r>
          </a:p>
          <a:p>
            <a:pPr lvl="1">
              <a:lnSpc>
                <a:spcPct val="80000"/>
              </a:lnSpc>
            </a:pPr>
            <a:r>
              <a:rPr lang="en-US" sz="2000" dirty="0" smtClean="0">
                <a:solidFill>
                  <a:srgbClr val="BCD3EE"/>
                </a:solidFill>
                <a:latin typeface="Frutiger"/>
              </a:rPr>
              <a:t>Be consistent across the board</a:t>
            </a:r>
          </a:p>
          <a:p>
            <a:pPr lvl="1">
              <a:lnSpc>
                <a:spcPct val="80000"/>
              </a:lnSpc>
            </a:pPr>
            <a:r>
              <a:rPr lang="en-US" sz="2000" dirty="0" smtClean="0">
                <a:solidFill>
                  <a:srgbClr val="BCD3EE"/>
                </a:solidFill>
                <a:latin typeface="Frutiger"/>
              </a:rPr>
              <a:t>Develop criteria at beginning of cycle so rating not clouded by individual</a:t>
            </a:r>
          </a:p>
          <a:p>
            <a:pPr>
              <a:lnSpc>
                <a:spcPct val="80000"/>
              </a:lnSpc>
            </a:pPr>
            <a:endParaRPr lang="en-US" sz="1400" dirty="0" smtClean="0">
              <a:solidFill>
                <a:srgbClr val="BCD3EE"/>
              </a:solidFill>
              <a:latin typeface="Frutiger"/>
            </a:endParaRPr>
          </a:p>
          <a:p>
            <a:pPr>
              <a:lnSpc>
                <a:spcPct val="80000"/>
              </a:lnSpc>
            </a:pPr>
            <a:r>
              <a:rPr lang="en-US" sz="2000" dirty="0" smtClean="0">
                <a:solidFill>
                  <a:schemeClr val="bg1"/>
                </a:solidFill>
                <a:latin typeface="Frutiger"/>
              </a:rPr>
              <a:t>Comments are recommended on all</a:t>
            </a:r>
          </a:p>
          <a:p>
            <a:pPr lvl="1">
              <a:lnSpc>
                <a:spcPct val="80000"/>
              </a:lnSpc>
            </a:pPr>
            <a:r>
              <a:rPr lang="en-US" sz="2000" dirty="0" smtClean="0">
                <a:solidFill>
                  <a:srgbClr val="BCD3EE"/>
                </a:solidFill>
                <a:latin typeface="Frutiger"/>
              </a:rPr>
              <a:t>Keep comments on performance behaviors, not individual</a:t>
            </a:r>
          </a:p>
          <a:p>
            <a:pPr lvl="1">
              <a:lnSpc>
                <a:spcPct val="80000"/>
              </a:lnSpc>
            </a:pPr>
            <a:r>
              <a:rPr lang="en-US" sz="2000" dirty="0" smtClean="0">
                <a:solidFill>
                  <a:srgbClr val="BCD3EE"/>
                </a:solidFill>
                <a:latin typeface="Frutiger"/>
              </a:rPr>
              <a:t>List only relevant information</a:t>
            </a:r>
          </a:p>
          <a:p>
            <a:pPr lvl="1">
              <a:lnSpc>
                <a:spcPct val="80000"/>
              </a:lnSpc>
            </a:pPr>
            <a:r>
              <a:rPr lang="en-US" sz="2000" dirty="0" smtClean="0">
                <a:solidFill>
                  <a:srgbClr val="BCD3EE"/>
                </a:solidFill>
                <a:latin typeface="Frutiger"/>
              </a:rPr>
              <a:t>Watch tone (get reviewer perspective or other supervisor)</a:t>
            </a:r>
          </a:p>
          <a:p>
            <a:pPr>
              <a:lnSpc>
                <a:spcPct val="80000"/>
              </a:lnSpc>
            </a:pPr>
            <a:endParaRPr lang="en-US" sz="1400" dirty="0" smtClean="0">
              <a:solidFill>
                <a:srgbClr val="BCD3EE"/>
              </a:solidFill>
              <a:latin typeface="Frutiger"/>
            </a:endParaRPr>
          </a:p>
          <a:p>
            <a:pPr>
              <a:lnSpc>
                <a:spcPct val="80000"/>
              </a:lnSpc>
            </a:pPr>
            <a:r>
              <a:rPr lang="en-US" sz="2000" dirty="0" smtClean="0">
                <a:solidFill>
                  <a:schemeClr val="bg1"/>
                </a:solidFill>
                <a:latin typeface="Frutiger"/>
              </a:rPr>
              <a:t>Rate each performance factor</a:t>
            </a:r>
          </a:p>
          <a:p>
            <a:pPr>
              <a:lnSpc>
                <a:spcPct val="80000"/>
              </a:lnSpc>
            </a:pPr>
            <a:endParaRPr lang="en-US" sz="1400" dirty="0" smtClean="0">
              <a:solidFill>
                <a:schemeClr val="bg1"/>
              </a:solidFill>
              <a:latin typeface="Frutiger"/>
            </a:endParaRPr>
          </a:p>
          <a:p>
            <a:pPr>
              <a:lnSpc>
                <a:spcPct val="80000"/>
              </a:lnSpc>
            </a:pPr>
            <a:r>
              <a:rPr lang="en-US" sz="2000" dirty="0" smtClean="0">
                <a:solidFill>
                  <a:schemeClr val="bg1"/>
                </a:solidFill>
                <a:latin typeface="Frutiger"/>
              </a:rPr>
              <a:t>Take note of changes needed on the employee</a:t>
            </a:r>
            <a:r>
              <a:rPr lang="en-US" sz="2000" dirty="0" smtClean="0">
                <a:solidFill>
                  <a:schemeClr val="bg1"/>
                </a:solidFill>
              </a:rPr>
              <a:t>’</a:t>
            </a:r>
            <a:r>
              <a:rPr lang="en-US" sz="2000" dirty="0" smtClean="0">
                <a:solidFill>
                  <a:schemeClr val="bg1"/>
                </a:solidFill>
                <a:latin typeface="Frutiger"/>
              </a:rPr>
              <a:t>s EWP</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bwMode="auto">
          <a:xfrm>
            <a:off x="609600" y="1066800"/>
            <a:ext cx="8229600" cy="1143000"/>
          </a:xfrm>
          <a:prstGeom prst="rect">
            <a:avLst/>
          </a:prstGeom>
          <a:noFill/>
          <a:ln>
            <a:noFill/>
            <a:miter lim="800000"/>
            <a:headEnd/>
            <a:tailEnd/>
          </a:ln>
        </p:spPr>
        <p:txBody>
          <a:bodyPr/>
          <a:lstStyle/>
          <a:p>
            <a:r>
              <a:rPr lang="en-US" sz="3200" b="1" dirty="0" smtClean="0">
                <a:solidFill>
                  <a:schemeClr val="bg1"/>
                </a:solidFill>
                <a:latin typeface="Minion"/>
              </a:rPr>
              <a:t>Completing the Evaluation Form</a:t>
            </a:r>
          </a:p>
        </p:txBody>
      </p:sp>
      <p:sp>
        <p:nvSpPr>
          <p:cNvPr id="26627" name="Rectangle 3"/>
          <p:cNvSpPr>
            <a:spLocks noGrp="1" noChangeArrowheads="1"/>
          </p:cNvSpPr>
          <p:nvPr>
            <p:ph type="body" idx="4294967295"/>
          </p:nvPr>
        </p:nvSpPr>
        <p:spPr bwMode="auto">
          <a:xfrm>
            <a:off x="457200" y="2057400"/>
            <a:ext cx="8229600" cy="2179638"/>
          </a:xfrm>
          <a:prstGeom prst="rect">
            <a:avLst/>
          </a:prstGeom>
          <a:noFill/>
          <a:ln>
            <a:noFill/>
            <a:miter lim="800000"/>
            <a:headEnd/>
            <a:tailEnd/>
          </a:ln>
        </p:spPr>
        <p:txBody>
          <a:bodyPr/>
          <a:lstStyle/>
          <a:p>
            <a:pPr>
              <a:spcBef>
                <a:spcPct val="50000"/>
              </a:spcBef>
              <a:buFont typeface="Arial" pitchFamily="34" charset="0"/>
              <a:buNone/>
            </a:pPr>
            <a:r>
              <a:rPr lang="en-US" sz="2400" dirty="0" smtClean="0">
                <a:solidFill>
                  <a:srgbClr val="BCD3EE"/>
                </a:solidFill>
                <a:latin typeface="Frutiger"/>
              </a:rPr>
              <a:t>Assign overall rating</a:t>
            </a:r>
          </a:p>
          <a:p>
            <a:pPr lvl="1">
              <a:spcBef>
                <a:spcPct val="50000"/>
              </a:spcBef>
            </a:pPr>
            <a:r>
              <a:rPr lang="en-US" sz="2400" dirty="0" smtClean="0">
                <a:solidFill>
                  <a:schemeClr val="bg1"/>
                </a:solidFill>
                <a:latin typeface="Frutiger"/>
              </a:rPr>
              <a:t>Consider rating for each responsibility</a:t>
            </a:r>
          </a:p>
          <a:p>
            <a:pPr lvl="1">
              <a:spcBef>
                <a:spcPct val="50000"/>
              </a:spcBef>
            </a:pPr>
            <a:r>
              <a:rPr lang="en-US" sz="2400" dirty="0" smtClean="0">
                <a:solidFill>
                  <a:schemeClr val="bg1"/>
                </a:solidFill>
                <a:latin typeface="Frutiger"/>
              </a:rPr>
              <a:t>Consider performance factors</a:t>
            </a:r>
          </a:p>
          <a:p>
            <a:pPr lvl="1" algn="ctr">
              <a:spcBef>
                <a:spcPct val="50000"/>
              </a:spcBef>
              <a:buFont typeface="Arial" pitchFamily="34" charset="0"/>
              <a:buNone/>
            </a:pPr>
            <a:endParaRPr lang="en-US" sz="2400" dirty="0" smtClean="0">
              <a:solidFill>
                <a:schemeClr val="bg1"/>
              </a:solidFill>
              <a:latin typeface="Frutiger"/>
            </a:endParaRPr>
          </a:p>
        </p:txBody>
      </p:sp>
      <p:sp>
        <p:nvSpPr>
          <p:cNvPr id="26628" name="Text Box 4"/>
          <p:cNvSpPr txBox="1">
            <a:spLocks noChangeArrowheads="1"/>
          </p:cNvSpPr>
          <p:nvPr/>
        </p:nvSpPr>
        <p:spPr bwMode="auto">
          <a:xfrm>
            <a:off x="457200" y="4237038"/>
            <a:ext cx="6400800" cy="1311275"/>
          </a:xfrm>
          <a:prstGeom prst="rect">
            <a:avLst/>
          </a:prstGeom>
          <a:solidFill>
            <a:schemeClr val="accent1"/>
          </a:solidFill>
          <a:ln w="9525">
            <a:noFill/>
            <a:miter lim="800000"/>
            <a:headEnd/>
            <a:tailEnd/>
          </a:ln>
        </p:spPr>
        <p:txBody>
          <a:bodyPr>
            <a:spAutoFit/>
          </a:bodyPr>
          <a:lstStyle/>
          <a:p>
            <a:pPr algn="ctr" eaLnBrk="0" hangingPunct="0">
              <a:spcBef>
                <a:spcPct val="50000"/>
              </a:spcBef>
            </a:pPr>
            <a:r>
              <a:rPr kumimoji="1" lang="en-US" sz="2000">
                <a:solidFill>
                  <a:schemeClr val="bg2"/>
                </a:solidFill>
                <a:latin typeface="Frutiger"/>
              </a:rPr>
              <a:t>NOTE: Must have at least one “Acknowledgement of Extraordinary Contributor” for overall rating of Extraordinary; or at least one “Improvement Needed” or Written Notice for overall rating of Below Contributor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27651" name="Rectangle 3"/>
          <p:cNvSpPr>
            <a:spLocks noGrp="1" noChangeArrowheads="1"/>
          </p:cNvSpPr>
          <p:nvPr>
            <p:ph type="title" idx="4294967295"/>
          </p:nvPr>
        </p:nvSpPr>
        <p:spPr bwMode="auto">
          <a:xfrm>
            <a:off x="419100" y="1143000"/>
            <a:ext cx="8229600" cy="1143000"/>
          </a:xfrm>
          <a:prstGeom prst="rect">
            <a:avLst/>
          </a:prstGeom>
          <a:noFill/>
          <a:ln w="12700">
            <a:miter lim="800000"/>
            <a:headEnd/>
            <a:tailEnd/>
          </a:ln>
        </p:spPr>
        <p:txBody>
          <a:bodyPr lIns="90488" tIns="44450" rIns="90488" bIns="44450" anchor="b"/>
          <a:lstStyle/>
          <a:p>
            <a:r>
              <a:rPr lang="en-US" sz="3600" i="1" smtClean="0">
                <a:solidFill>
                  <a:srgbClr val="CC0000"/>
                </a:solidFill>
              </a:rPr>
              <a:t/>
            </a:r>
            <a:br>
              <a:rPr lang="en-US" sz="3600" i="1" smtClean="0">
                <a:solidFill>
                  <a:srgbClr val="CC0000"/>
                </a:solidFill>
              </a:rPr>
            </a:br>
            <a:r>
              <a:rPr lang="en-US" sz="3600" i="1" smtClean="0">
                <a:solidFill>
                  <a:srgbClr val="CC0000"/>
                </a:solidFill>
              </a:rPr>
              <a:t/>
            </a:r>
            <a:br>
              <a:rPr lang="en-US" sz="3600" i="1" smtClean="0">
                <a:solidFill>
                  <a:srgbClr val="CC0000"/>
                </a:solidFill>
              </a:rPr>
            </a:br>
            <a:r>
              <a:rPr lang="en-US" sz="2800" i="1" smtClean="0">
                <a:solidFill>
                  <a:schemeClr val="bg1"/>
                </a:solidFill>
                <a:latin typeface="Minion"/>
              </a:rPr>
              <a:t>Extraordinary Performance </a:t>
            </a:r>
            <a:br>
              <a:rPr lang="en-US" sz="2800" i="1" smtClean="0">
                <a:solidFill>
                  <a:schemeClr val="bg1"/>
                </a:solidFill>
                <a:latin typeface="Minion"/>
              </a:rPr>
            </a:br>
            <a:endParaRPr lang="en-US" sz="2800" i="1" smtClean="0">
              <a:solidFill>
                <a:schemeClr val="bg1"/>
              </a:solidFill>
              <a:latin typeface="Minion"/>
            </a:endParaRPr>
          </a:p>
        </p:txBody>
      </p:sp>
      <p:sp>
        <p:nvSpPr>
          <p:cNvPr id="27652" name="Rectangle 4"/>
          <p:cNvSpPr>
            <a:spLocks noGrp="1" noChangeArrowheads="1"/>
          </p:cNvSpPr>
          <p:nvPr>
            <p:ph type="body" sz="half" idx="4294967295"/>
          </p:nvPr>
        </p:nvSpPr>
        <p:spPr bwMode="auto">
          <a:xfrm>
            <a:off x="533400" y="2438400"/>
            <a:ext cx="7924800" cy="2057400"/>
          </a:xfrm>
          <a:prstGeom prst="rect">
            <a:avLst/>
          </a:prstGeom>
          <a:noFill/>
          <a:ln w="12700">
            <a:miter lim="800000"/>
            <a:headEnd/>
            <a:tailEnd/>
          </a:ln>
        </p:spPr>
        <p:txBody>
          <a:bodyPr lIns="90488" tIns="44450" rIns="90488" bIns="44450"/>
          <a:lstStyle/>
          <a:p>
            <a:pPr lvl="1">
              <a:buFontTx/>
              <a:buChar char="•"/>
            </a:pPr>
            <a:r>
              <a:rPr lang="en-US" sz="2400" smtClean="0">
                <a:solidFill>
                  <a:schemeClr val="bg1"/>
                </a:solidFill>
                <a:latin typeface="Frutiger"/>
              </a:rPr>
              <a:t>Document using the </a:t>
            </a:r>
            <a:r>
              <a:rPr lang="en-US" sz="2400" smtClean="0">
                <a:solidFill>
                  <a:schemeClr val="bg1"/>
                </a:solidFill>
              </a:rPr>
              <a:t>“</a:t>
            </a:r>
            <a:r>
              <a:rPr lang="en-US" sz="2400" smtClean="0">
                <a:solidFill>
                  <a:schemeClr val="bg1"/>
                </a:solidFill>
                <a:latin typeface="Frutiger"/>
              </a:rPr>
              <a:t>Acknowledgment of Extraordinary Contribution</a:t>
            </a:r>
            <a:r>
              <a:rPr lang="en-US" sz="2400" smtClean="0">
                <a:solidFill>
                  <a:schemeClr val="bg1"/>
                </a:solidFill>
              </a:rPr>
              <a:t>”</a:t>
            </a:r>
            <a:r>
              <a:rPr lang="en-US" sz="2400" smtClean="0">
                <a:solidFill>
                  <a:schemeClr val="bg1"/>
                </a:solidFill>
                <a:latin typeface="Frutiger"/>
              </a:rPr>
              <a:t> form</a:t>
            </a:r>
          </a:p>
          <a:p>
            <a:pPr lvl="1">
              <a:buFontTx/>
              <a:buChar char="•"/>
            </a:pPr>
            <a:r>
              <a:rPr lang="en-US" sz="2400" smtClean="0">
                <a:solidFill>
                  <a:schemeClr val="bg1"/>
                </a:solidFill>
                <a:latin typeface="Frutiger"/>
              </a:rPr>
              <a:t>Must be given during the cycle</a:t>
            </a:r>
          </a:p>
        </p:txBody>
      </p:sp>
      <p:sp>
        <p:nvSpPr>
          <p:cNvPr id="27654" name="Text Box 6"/>
          <p:cNvSpPr txBox="1">
            <a:spLocks noChangeArrowheads="1"/>
          </p:cNvSpPr>
          <p:nvPr/>
        </p:nvSpPr>
        <p:spPr bwMode="auto">
          <a:xfrm>
            <a:off x="4964112" y="5867400"/>
            <a:ext cx="2111375" cy="457200"/>
          </a:xfrm>
          <a:prstGeom prst="rect">
            <a:avLst/>
          </a:prstGeom>
          <a:noFill/>
          <a:ln w="12700">
            <a:noFill/>
            <a:miter lim="800000"/>
            <a:headEnd/>
            <a:tailEnd/>
          </a:ln>
        </p:spPr>
        <p:txBody>
          <a:bodyPr wrap="none">
            <a:spAutoFit/>
          </a:bodyPr>
          <a:lstStyle/>
          <a:p>
            <a:pPr eaLnBrk="0" hangingPunct="0"/>
            <a:r>
              <a:rPr lang="en-US" sz="2400" dirty="0">
                <a:latin typeface="Comic Sans MS" pitchFamily="66" charset="0"/>
              </a:rPr>
              <a:t>(see handout)</a:t>
            </a: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bwMode="auto">
          <a:xfrm>
            <a:off x="457200" y="1219200"/>
            <a:ext cx="8229600" cy="762000"/>
          </a:xfrm>
          <a:prstGeom prst="rect">
            <a:avLst/>
          </a:prstGeom>
          <a:noFill/>
          <a:ln>
            <a:miter lim="800000"/>
            <a:headEnd/>
            <a:tailEnd/>
          </a:ln>
        </p:spPr>
        <p:txBody>
          <a:bodyPr/>
          <a:lstStyle/>
          <a:p>
            <a:r>
              <a:rPr lang="en-US" sz="2800" smtClean="0">
                <a:solidFill>
                  <a:schemeClr val="bg1"/>
                </a:solidFill>
                <a:latin typeface="Minion"/>
              </a:rPr>
              <a:t>Substandard Performance</a:t>
            </a:r>
          </a:p>
        </p:txBody>
      </p:sp>
      <p:sp>
        <p:nvSpPr>
          <p:cNvPr id="28675" name="Rectangle 3"/>
          <p:cNvSpPr>
            <a:spLocks noGrp="1" noChangeArrowheads="1"/>
          </p:cNvSpPr>
          <p:nvPr>
            <p:ph type="body" sz="half" idx="4294967295"/>
          </p:nvPr>
        </p:nvSpPr>
        <p:spPr bwMode="auto">
          <a:xfrm>
            <a:off x="457200" y="2438400"/>
            <a:ext cx="7620000" cy="914400"/>
          </a:xfrm>
          <a:prstGeom prst="rect">
            <a:avLst/>
          </a:prstGeom>
          <a:noFill/>
          <a:ln>
            <a:solidFill>
              <a:srgbClr val="000000"/>
            </a:solidFill>
            <a:miter lim="800000"/>
            <a:headEnd/>
            <a:tailEnd/>
          </a:ln>
        </p:spPr>
        <p:txBody>
          <a:bodyPr/>
          <a:lstStyle/>
          <a:p>
            <a:pPr lvl="1">
              <a:buClr>
                <a:schemeClr val="bg1"/>
              </a:buClr>
              <a:buFontTx/>
              <a:buChar char="•"/>
            </a:pPr>
            <a:r>
              <a:rPr lang="en-US" sz="2000" smtClean="0">
                <a:solidFill>
                  <a:schemeClr val="bg1"/>
                </a:solidFill>
                <a:latin typeface="Frutiger"/>
              </a:rPr>
              <a:t>Document  using the </a:t>
            </a:r>
            <a:r>
              <a:rPr lang="en-US" sz="2000" smtClean="0">
                <a:solidFill>
                  <a:schemeClr val="bg1"/>
                </a:solidFill>
              </a:rPr>
              <a:t>“</a:t>
            </a:r>
            <a:r>
              <a:rPr lang="en-US" sz="2000" smtClean="0">
                <a:solidFill>
                  <a:schemeClr val="bg1"/>
                </a:solidFill>
                <a:latin typeface="Frutiger"/>
              </a:rPr>
              <a:t>Notice Of Improvement Needed/Substandard Performance</a:t>
            </a:r>
            <a:r>
              <a:rPr lang="en-US" sz="2000" smtClean="0">
                <a:solidFill>
                  <a:schemeClr val="bg1"/>
                </a:solidFill>
              </a:rPr>
              <a:t>”</a:t>
            </a:r>
            <a:r>
              <a:rPr lang="en-US" sz="2000" smtClean="0">
                <a:solidFill>
                  <a:schemeClr val="bg1"/>
                </a:solidFill>
                <a:latin typeface="Frutiger"/>
              </a:rPr>
              <a:t> form</a:t>
            </a:r>
          </a:p>
          <a:p>
            <a:pPr lvl="1">
              <a:buClr>
                <a:schemeClr val="bg1"/>
              </a:buClr>
              <a:buFontTx/>
              <a:buChar char="•"/>
            </a:pPr>
            <a:r>
              <a:rPr lang="en-US" sz="2000" smtClean="0">
                <a:solidFill>
                  <a:schemeClr val="bg1"/>
                </a:solidFill>
                <a:latin typeface="Frutiger"/>
              </a:rPr>
              <a:t>Written Notice Form</a:t>
            </a:r>
          </a:p>
          <a:p>
            <a:pPr lvl="1">
              <a:buClr>
                <a:schemeClr val="bg1"/>
              </a:buClr>
              <a:buFontTx/>
              <a:buChar char="•"/>
            </a:pPr>
            <a:r>
              <a:rPr lang="en-US" sz="2000" smtClean="0">
                <a:solidFill>
                  <a:schemeClr val="bg1"/>
                </a:solidFill>
                <a:latin typeface="Frutiger"/>
              </a:rPr>
              <a:t>Must be given during the cycle</a:t>
            </a:r>
            <a:endParaRPr lang="en-US" sz="1800" smtClean="0">
              <a:solidFill>
                <a:schemeClr val="bg1"/>
              </a:solidFill>
              <a:latin typeface="Frutige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bwMode="auto">
          <a:xfrm>
            <a:off x="457200" y="1219200"/>
            <a:ext cx="8229600" cy="609600"/>
          </a:xfrm>
          <a:prstGeom prst="rect">
            <a:avLst/>
          </a:prstGeom>
          <a:solidFill>
            <a:srgbClr val="FFFFFF"/>
          </a:solidFill>
          <a:ln>
            <a:solidFill>
              <a:srgbClr val="000000"/>
            </a:solidFill>
            <a:miter lim="800000"/>
            <a:headEnd/>
            <a:tailEnd/>
          </a:ln>
        </p:spPr>
        <p:txBody>
          <a:bodyPr/>
          <a:lstStyle/>
          <a:p>
            <a:r>
              <a:rPr lang="en-US" sz="2800" b="1" smtClean="0">
                <a:latin typeface="Minion"/>
              </a:rPr>
              <a:t>Completing the Evaluation Form</a:t>
            </a:r>
          </a:p>
        </p:txBody>
      </p:sp>
      <p:sp>
        <p:nvSpPr>
          <p:cNvPr id="29699" name="Rectangle 3"/>
          <p:cNvSpPr>
            <a:spLocks noGrp="1" noChangeArrowheads="1"/>
          </p:cNvSpPr>
          <p:nvPr>
            <p:ph type="body" idx="4294967295"/>
          </p:nvPr>
        </p:nvSpPr>
        <p:spPr bwMode="auto">
          <a:xfrm>
            <a:off x="457200" y="2286000"/>
            <a:ext cx="7772400" cy="3505200"/>
          </a:xfrm>
          <a:prstGeom prst="rect">
            <a:avLst/>
          </a:prstGeom>
          <a:noFill/>
          <a:ln>
            <a:solidFill>
              <a:srgbClr val="000000"/>
            </a:solidFill>
            <a:miter lim="800000"/>
            <a:headEnd/>
            <a:tailEnd/>
          </a:ln>
        </p:spPr>
        <p:txBody>
          <a:bodyPr/>
          <a:lstStyle/>
          <a:p>
            <a:pPr>
              <a:lnSpc>
                <a:spcPct val="90000"/>
              </a:lnSpc>
              <a:spcBef>
                <a:spcPct val="50000"/>
              </a:spcBef>
            </a:pPr>
            <a:r>
              <a:rPr lang="en-US" sz="2400" smtClean="0">
                <a:solidFill>
                  <a:schemeClr val="bg1"/>
                </a:solidFill>
                <a:latin typeface="Frutiger"/>
              </a:rPr>
              <a:t>Attach Acknowledgement of Extraordinary Contribution and/or Improvement Needed or Written Notice forms, if any</a:t>
            </a:r>
          </a:p>
          <a:p>
            <a:pPr>
              <a:lnSpc>
                <a:spcPct val="90000"/>
              </a:lnSpc>
              <a:spcBef>
                <a:spcPct val="50000"/>
              </a:spcBef>
            </a:pPr>
            <a:endParaRPr lang="en-US" sz="2000" smtClean="0">
              <a:solidFill>
                <a:schemeClr val="bg1"/>
              </a:solidFill>
              <a:latin typeface="Frutiger"/>
            </a:endParaRPr>
          </a:p>
          <a:p>
            <a:pPr>
              <a:lnSpc>
                <a:spcPct val="90000"/>
              </a:lnSpc>
              <a:spcBef>
                <a:spcPct val="50000"/>
              </a:spcBef>
            </a:pPr>
            <a:r>
              <a:rPr lang="en-US" sz="2400" smtClean="0">
                <a:solidFill>
                  <a:schemeClr val="bg1"/>
                </a:solidFill>
                <a:latin typeface="Frutiger"/>
              </a:rPr>
              <a:t>Sign and complete supervisor</a:t>
            </a:r>
            <a:r>
              <a:rPr lang="en-US" sz="2400" smtClean="0">
                <a:solidFill>
                  <a:schemeClr val="bg1"/>
                </a:solidFill>
              </a:rPr>
              <a:t>’</a:t>
            </a:r>
            <a:r>
              <a:rPr lang="en-US" sz="2400" smtClean="0">
                <a:solidFill>
                  <a:schemeClr val="bg1"/>
                </a:solidFill>
                <a:latin typeface="Frutiger"/>
              </a:rPr>
              <a:t>s comments (if any)</a:t>
            </a:r>
          </a:p>
          <a:p>
            <a:pPr>
              <a:lnSpc>
                <a:spcPct val="90000"/>
              </a:lnSpc>
              <a:spcBef>
                <a:spcPct val="50000"/>
              </a:spcBef>
            </a:pPr>
            <a:endParaRPr lang="en-US" sz="2000" smtClean="0">
              <a:solidFill>
                <a:schemeClr val="bg1"/>
              </a:solidFill>
              <a:latin typeface="Frutiger"/>
            </a:endParaRPr>
          </a:p>
          <a:p>
            <a:pPr>
              <a:lnSpc>
                <a:spcPct val="90000"/>
              </a:lnSpc>
              <a:spcBef>
                <a:spcPct val="50000"/>
              </a:spcBef>
            </a:pPr>
            <a:r>
              <a:rPr lang="en-US" sz="2400" smtClean="0">
                <a:solidFill>
                  <a:schemeClr val="bg1"/>
                </a:solidFill>
                <a:latin typeface="Frutiger"/>
              </a:rPr>
              <a:t>Have the reviewer sign </a:t>
            </a:r>
            <a:r>
              <a:rPr lang="en-US" sz="2400" smtClean="0">
                <a:solidFill>
                  <a:srgbClr val="BCD3EE"/>
                </a:solidFill>
                <a:latin typeface="Frutiger"/>
              </a:rPr>
              <a:t>BEFORE </a:t>
            </a:r>
            <a:r>
              <a:rPr lang="en-US" sz="2400" smtClean="0">
                <a:solidFill>
                  <a:schemeClr val="bg1"/>
                </a:solidFill>
                <a:latin typeface="Frutiger"/>
              </a:rPr>
              <a:t>presenting to the employee.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30723" name="Rectangle 3"/>
          <p:cNvSpPr>
            <a:spLocks noGrp="1" noChangeArrowheads="1"/>
          </p:cNvSpPr>
          <p:nvPr>
            <p:ph type="title" idx="4294967295"/>
          </p:nvPr>
        </p:nvSpPr>
        <p:spPr bwMode="auto">
          <a:xfrm>
            <a:off x="273050" y="830263"/>
            <a:ext cx="8229600" cy="1143000"/>
          </a:xfrm>
          <a:prstGeom prst="rect">
            <a:avLst/>
          </a:prstGeom>
          <a:noFill/>
          <a:ln w="12700">
            <a:miter lim="800000"/>
            <a:headEnd/>
            <a:tailEnd/>
          </a:ln>
        </p:spPr>
        <p:txBody>
          <a:bodyPr lIns="90488" tIns="44450" rIns="90488" bIns="44450" anchor="b"/>
          <a:lstStyle/>
          <a:p>
            <a:r>
              <a:rPr lang="en-US" sz="2400" i="1" smtClean="0">
                <a:solidFill>
                  <a:schemeClr val="bg1"/>
                </a:solidFill>
                <a:latin typeface="Minion"/>
              </a:rPr>
              <a:t>Performance Management</a:t>
            </a:r>
            <a:br>
              <a:rPr lang="en-US" sz="2400" i="1" smtClean="0">
                <a:solidFill>
                  <a:schemeClr val="bg1"/>
                </a:solidFill>
                <a:latin typeface="Minion"/>
              </a:rPr>
            </a:br>
            <a:r>
              <a:rPr lang="en-US" sz="2400" i="1" smtClean="0">
                <a:solidFill>
                  <a:schemeClr val="bg1"/>
                </a:solidFill>
                <a:latin typeface="Minion"/>
              </a:rPr>
              <a:t>Personnel Changes</a:t>
            </a:r>
          </a:p>
        </p:txBody>
      </p:sp>
      <p:sp>
        <p:nvSpPr>
          <p:cNvPr id="30724" name="Rectangle 4"/>
          <p:cNvSpPr>
            <a:spLocks noGrp="1" noChangeArrowheads="1"/>
          </p:cNvSpPr>
          <p:nvPr>
            <p:ph type="body" sz="half" idx="4294967295"/>
          </p:nvPr>
        </p:nvSpPr>
        <p:spPr bwMode="auto">
          <a:xfrm>
            <a:off x="381000" y="2133600"/>
            <a:ext cx="7086600" cy="3962400"/>
          </a:xfrm>
          <a:prstGeom prst="rect">
            <a:avLst/>
          </a:prstGeom>
          <a:noFill/>
          <a:ln w="12700">
            <a:miter lim="800000"/>
            <a:headEnd/>
            <a:tailEnd/>
          </a:ln>
        </p:spPr>
        <p:txBody>
          <a:bodyPr lIns="90488" tIns="44450" rIns="90488" bIns="44450"/>
          <a:lstStyle/>
          <a:p>
            <a:pPr>
              <a:buClr>
                <a:schemeClr val="tx1"/>
              </a:buClr>
            </a:pPr>
            <a:r>
              <a:rPr lang="en-US" sz="2000" smtClean="0">
                <a:solidFill>
                  <a:schemeClr val="bg1"/>
                </a:solidFill>
                <a:latin typeface="Frutiger"/>
              </a:rPr>
              <a:t>Before you leave a supervisory position </a:t>
            </a:r>
            <a:r>
              <a:rPr lang="en-US" sz="2000" smtClean="0">
                <a:solidFill>
                  <a:schemeClr val="bg1"/>
                </a:solidFill>
              </a:rPr>
              <a:t>–</a:t>
            </a:r>
            <a:r>
              <a:rPr lang="en-US" sz="2000" smtClean="0">
                <a:solidFill>
                  <a:schemeClr val="bg1"/>
                </a:solidFill>
                <a:latin typeface="Frutiger"/>
              </a:rPr>
              <a:t>  interim evaluations should be made available to incoming supervisor</a:t>
            </a:r>
          </a:p>
          <a:p>
            <a:pPr>
              <a:buClr>
                <a:schemeClr val="tx1"/>
              </a:buClr>
            </a:pPr>
            <a:endParaRPr lang="en-US" sz="1000" smtClean="0">
              <a:solidFill>
                <a:schemeClr val="bg1"/>
              </a:solidFill>
              <a:latin typeface="Frutiger"/>
            </a:endParaRPr>
          </a:p>
          <a:p>
            <a:pPr>
              <a:buClr>
                <a:schemeClr val="tx1"/>
              </a:buClr>
            </a:pPr>
            <a:r>
              <a:rPr lang="en-US" sz="2000" smtClean="0">
                <a:solidFill>
                  <a:schemeClr val="bg1"/>
                </a:solidFill>
                <a:latin typeface="Frutiger"/>
              </a:rPr>
              <a:t>New supervisor may make changes to the EWP </a:t>
            </a:r>
          </a:p>
          <a:p>
            <a:pPr>
              <a:buClr>
                <a:schemeClr val="tx1"/>
              </a:buClr>
            </a:pPr>
            <a:endParaRPr lang="en-US" sz="1000" smtClean="0">
              <a:solidFill>
                <a:schemeClr val="bg1"/>
              </a:solidFill>
              <a:latin typeface="Frutiger"/>
            </a:endParaRPr>
          </a:p>
          <a:p>
            <a:pPr>
              <a:buClr>
                <a:schemeClr val="tx1"/>
              </a:buClr>
            </a:pPr>
            <a:r>
              <a:rPr lang="en-US" sz="2000" smtClean="0">
                <a:solidFill>
                  <a:schemeClr val="bg1"/>
                </a:solidFill>
                <a:latin typeface="Frutiger"/>
              </a:rPr>
              <a:t>If after 6 months into the performance cycle an employee goes to a new position in the same or different state agency with a new supervisor </a:t>
            </a:r>
            <a:r>
              <a:rPr lang="en-US" sz="2000" smtClean="0">
                <a:solidFill>
                  <a:schemeClr val="bg1"/>
                </a:solidFill>
              </a:rPr>
              <a:t>–</a:t>
            </a:r>
            <a:r>
              <a:rPr lang="en-US" sz="2000" smtClean="0">
                <a:solidFill>
                  <a:schemeClr val="bg1"/>
                </a:solidFill>
                <a:latin typeface="Frutiger"/>
              </a:rPr>
              <a:t> an interim evaluation should be completed and provided to the employee.</a:t>
            </a:r>
          </a:p>
          <a:p>
            <a:pPr>
              <a:buClr>
                <a:schemeClr val="tx1"/>
              </a:buClr>
            </a:pPr>
            <a:endParaRPr lang="en-US" sz="2000" smtClean="0">
              <a:solidFill>
                <a:schemeClr val="bg1"/>
              </a:solidFill>
              <a:latin typeface="Frutiger"/>
            </a:endParaRPr>
          </a:p>
          <a:p>
            <a:pPr>
              <a:buClr>
                <a:schemeClr val="tx1"/>
              </a:buClr>
            </a:pPr>
            <a:r>
              <a:rPr lang="en-US" sz="2000" smtClean="0">
                <a:solidFill>
                  <a:schemeClr val="bg1"/>
                </a:solidFill>
                <a:latin typeface="Frutiger"/>
              </a:rPr>
              <a:t>Current supervisor is responsible for completion of the evaluation.</a:t>
            </a:r>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bwMode="auto">
          <a:xfrm>
            <a:off x="914400" y="914400"/>
            <a:ext cx="7405688" cy="1143000"/>
          </a:xfrm>
          <a:prstGeom prst="rect">
            <a:avLst/>
          </a:prstGeom>
          <a:noFill/>
          <a:ln>
            <a:miter lim="800000"/>
            <a:headEnd/>
            <a:tailEnd/>
          </a:ln>
        </p:spPr>
        <p:txBody>
          <a:bodyPr/>
          <a:lstStyle/>
          <a:p>
            <a:r>
              <a:rPr lang="en-US" sz="2800" i="1" smtClean="0">
                <a:solidFill>
                  <a:schemeClr val="bg1"/>
                </a:solidFill>
                <a:latin typeface="Minion"/>
              </a:rPr>
              <a:t>Special Circumstances</a:t>
            </a:r>
            <a:endParaRPr lang="en-US" sz="2800" smtClean="0">
              <a:solidFill>
                <a:schemeClr val="bg1"/>
              </a:solidFill>
              <a:latin typeface="Minion"/>
            </a:endParaRPr>
          </a:p>
        </p:txBody>
      </p:sp>
      <p:sp>
        <p:nvSpPr>
          <p:cNvPr id="31747" name="Rectangle 3"/>
          <p:cNvSpPr>
            <a:spLocks noGrp="1" noChangeArrowheads="1"/>
          </p:cNvSpPr>
          <p:nvPr>
            <p:ph type="body" idx="4294967295"/>
          </p:nvPr>
        </p:nvSpPr>
        <p:spPr bwMode="auto">
          <a:xfrm>
            <a:off x="457200" y="1676400"/>
            <a:ext cx="5867400" cy="3962400"/>
          </a:xfrm>
          <a:prstGeom prst="rect">
            <a:avLst/>
          </a:prstGeom>
          <a:solidFill>
            <a:srgbClr val="FFFFFF"/>
          </a:solidFill>
          <a:ln>
            <a:solidFill>
              <a:srgbClr val="000000"/>
            </a:solidFill>
            <a:miter lim="800000"/>
            <a:headEnd/>
            <a:tailEnd/>
          </a:ln>
        </p:spPr>
        <p:txBody>
          <a:bodyPr/>
          <a:lstStyle/>
          <a:p>
            <a:pPr>
              <a:buClr>
                <a:schemeClr val="tx1"/>
              </a:buClr>
              <a:buFont typeface="Arial" pitchFamily="34" charset="0"/>
              <a:buNone/>
            </a:pPr>
            <a:r>
              <a:rPr lang="en-US" b="1" u="sng" smtClean="0">
                <a:solidFill>
                  <a:schemeClr val="folHlink"/>
                </a:solidFill>
                <a:latin typeface="Comic Sans MS" pitchFamily="66" charset="0"/>
              </a:rPr>
              <a:t>Probationary Period</a:t>
            </a:r>
            <a:r>
              <a:rPr lang="en-US" b="1" smtClean="0">
                <a:solidFill>
                  <a:schemeClr val="folHlink"/>
                </a:solidFill>
                <a:latin typeface="Comic Sans MS" pitchFamily="66" charset="0"/>
              </a:rPr>
              <a:t>:</a:t>
            </a:r>
          </a:p>
          <a:p>
            <a:pPr>
              <a:buClr>
                <a:schemeClr val="tx1"/>
              </a:buClr>
              <a:buFont typeface="Arial" pitchFamily="34" charset="0"/>
              <a:buNone/>
            </a:pPr>
            <a:endParaRPr lang="en-US" sz="1800" smtClean="0">
              <a:solidFill>
                <a:schemeClr val="folHlink"/>
              </a:solidFill>
              <a:latin typeface="Comic Sans MS" pitchFamily="66" charset="0"/>
            </a:endParaRPr>
          </a:p>
          <a:p>
            <a:pPr>
              <a:buClr>
                <a:schemeClr val="tx1"/>
              </a:buClr>
              <a:buFont typeface="Monotype Sorts" pitchFamily="2" charset="2"/>
              <a:buChar char="y"/>
            </a:pPr>
            <a:r>
              <a:rPr lang="en-US" sz="2000" smtClean="0">
                <a:latin typeface="Frutiger"/>
              </a:rPr>
              <a:t>New employee – one year</a:t>
            </a:r>
          </a:p>
          <a:p>
            <a:pPr>
              <a:buClr>
                <a:schemeClr val="tx1"/>
              </a:buClr>
              <a:buFont typeface="Monotype Sorts" pitchFamily="2" charset="2"/>
              <a:buChar char="y"/>
            </a:pPr>
            <a:r>
              <a:rPr lang="en-US" sz="2000" smtClean="0">
                <a:latin typeface="Frutiger"/>
              </a:rPr>
              <a:t>Interim evaluations minimally at 6 months and few weeks before the end of probationary period</a:t>
            </a:r>
          </a:p>
          <a:p>
            <a:pPr>
              <a:buClr>
                <a:schemeClr val="tx1"/>
              </a:buClr>
              <a:buFont typeface="Monotype Sorts" pitchFamily="2" charset="2"/>
              <a:buChar char="y"/>
            </a:pPr>
            <a:r>
              <a:rPr lang="en-US" sz="2000" smtClean="0">
                <a:latin typeface="Frutiger"/>
              </a:rPr>
              <a:t>Period extension – eighteen (18) months</a:t>
            </a:r>
          </a:p>
          <a:p>
            <a:pPr>
              <a:buClr>
                <a:schemeClr val="tx1"/>
              </a:buClr>
              <a:buFont typeface="Monotype Sorts" pitchFamily="2" charset="2"/>
              <a:buChar char="y"/>
            </a:pPr>
            <a:r>
              <a:rPr lang="en-US" sz="2000" smtClean="0">
                <a:latin typeface="Frutiger"/>
              </a:rPr>
              <a:t>No grievance rights during probationary period</a:t>
            </a:r>
          </a:p>
          <a:p>
            <a:pPr>
              <a:buClr>
                <a:schemeClr val="tx1"/>
              </a:buClr>
              <a:buFont typeface="Monotype Sorts" pitchFamily="2" charset="2"/>
              <a:buChar char="y"/>
            </a:pPr>
            <a:r>
              <a:rPr lang="en-US" sz="2000" smtClean="0">
                <a:latin typeface="Frutiger"/>
              </a:rPr>
              <a:t>Below Contributor Performance Process not required during this period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ctrTitle" idx="4294967295"/>
          </p:nvPr>
        </p:nvSpPr>
        <p:spPr bwMode="auto">
          <a:xfrm>
            <a:off x="533400" y="1990725"/>
            <a:ext cx="7772400" cy="917575"/>
          </a:xfrm>
          <a:prstGeom prst="rect">
            <a:avLst/>
          </a:prstGeom>
          <a:noFill/>
          <a:ln>
            <a:miter lim="800000"/>
            <a:headEnd/>
            <a:tailEnd/>
          </a:ln>
        </p:spPr>
        <p:txBody>
          <a:bodyPr/>
          <a:lstStyle/>
          <a:p>
            <a:r>
              <a:rPr lang="en-US" sz="4000" i="1" smtClean="0">
                <a:solidFill>
                  <a:schemeClr val="bg1"/>
                </a:solidFill>
                <a:latin typeface="Minion"/>
              </a:rPr>
              <a:t>Before we get started…</a:t>
            </a:r>
          </a:p>
        </p:txBody>
      </p:sp>
      <p:sp>
        <p:nvSpPr>
          <p:cNvPr id="73733" name="Rectangle 5"/>
          <p:cNvSpPr>
            <a:spLocks noGrp="1" noChangeArrowheads="1"/>
          </p:cNvSpPr>
          <p:nvPr>
            <p:ph type="subTitle" idx="4294967295"/>
          </p:nvPr>
        </p:nvSpPr>
        <p:spPr bwMode="auto">
          <a:xfrm>
            <a:off x="1066800" y="3733800"/>
            <a:ext cx="6400800" cy="762000"/>
          </a:xfrm>
          <a:prstGeom prst="rect">
            <a:avLst/>
          </a:prstGeom>
          <a:noFill/>
          <a:ln>
            <a:miter lim="800000"/>
            <a:headEnd/>
            <a:tailEnd/>
          </a:ln>
        </p:spPr>
        <p:txBody>
          <a:bodyPr/>
          <a:lstStyle/>
          <a:p>
            <a:pPr marL="0" indent="0" algn="ctr">
              <a:lnSpc>
                <a:spcPct val="80000"/>
              </a:lnSpc>
              <a:buFont typeface="Arial" pitchFamily="34" charset="0"/>
              <a:buNone/>
            </a:pPr>
            <a:r>
              <a:rPr lang="en-US" sz="2400" i="1" smtClean="0">
                <a:solidFill>
                  <a:srgbClr val="BCD3EE"/>
                </a:solidFill>
                <a:latin typeface="Frutiger"/>
              </a:rPr>
              <a:t>Introductions  </a:t>
            </a:r>
          </a:p>
          <a:p>
            <a:pPr marL="0" indent="0" algn="ctr">
              <a:lnSpc>
                <a:spcPct val="80000"/>
              </a:lnSpc>
              <a:buFont typeface="Arial" pitchFamily="34" charset="0"/>
              <a:buNone/>
            </a:pPr>
            <a:r>
              <a:rPr lang="en-US" sz="2400" i="1" smtClean="0">
                <a:solidFill>
                  <a:srgbClr val="BCD3EE"/>
                </a:solidFill>
                <a:latin typeface="Frutiger"/>
              </a:rPr>
              <a:t>Experience/Apprehensions about Process</a:t>
            </a:r>
          </a:p>
        </p:txBody>
      </p:sp>
      <p:sp>
        <p:nvSpPr>
          <p:cNvPr id="14340" name="AutoShape 6" descr="http://3.bp.blogspot.com/_F5feZqU7jVk/S60AyM_rZYI/AAAAAAAAA4E/U2dOZxZTyQo/s320/congratulations.jpg"/>
          <p:cNvSpPr>
            <a:spLocks noChangeAspect="1" noChangeArrowheads="1"/>
          </p:cNvSpPr>
          <p:nvPr/>
        </p:nvSpPr>
        <p:spPr bwMode="auto">
          <a:xfrm>
            <a:off x="3048000" y="1990725"/>
            <a:ext cx="3048000" cy="2876550"/>
          </a:xfrm>
          <a:prstGeom prst="rect">
            <a:avLst/>
          </a:prstGeom>
          <a:noFill/>
          <a:ln w="9525">
            <a:noFill/>
            <a:miter lim="800000"/>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3733">
                                            <p:txEl>
                                              <p:pRg st="0" end="0"/>
                                            </p:txEl>
                                          </p:spTgt>
                                        </p:tgtEl>
                                        <p:attrNameLst>
                                          <p:attrName>style.visibility</p:attrName>
                                        </p:attrNameLst>
                                      </p:cBhvr>
                                      <p:to>
                                        <p:strVal val="visible"/>
                                      </p:to>
                                    </p:set>
                                    <p:animEffect transition="in" filter="diamond(in)">
                                      <p:cBhvr>
                                        <p:cTn id="7" dur="2000"/>
                                        <p:tgtEl>
                                          <p:spTgt spid="737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3733">
                                            <p:txEl>
                                              <p:pRg st="1" end="1"/>
                                            </p:txEl>
                                          </p:spTgt>
                                        </p:tgtEl>
                                        <p:attrNameLst>
                                          <p:attrName>style.visibility</p:attrName>
                                        </p:attrNameLst>
                                      </p:cBhvr>
                                      <p:to>
                                        <p:strVal val="visible"/>
                                      </p:to>
                                    </p:set>
                                    <p:animEffect transition="in" filter="diamond(in)">
                                      <p:cBhvr>
                                        <p:cTn id="12" dur="2000"/>
                                        <p:tgtEl>
                                          <p:spTgt spid="7373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32771" name="Rectangle 3"/>
          <p:cNvSpPr>
            <a:spLocks noGrp="1" noChangeArrowheads="1"/>
          </p:cNvSpPr>
          <p:nvPr>
            <p:ph type="body" idx="4294967295"/>
          </p:nvPr>
        </p:nvSpPr>
        <p:spPr bwMode="auto">
          <a:xfrm>
            <a:off x="457200" y="1600200"/>
            <a:ext cx="8229600" cy="4525963"/>
          </a:xfrm>
          <a:prstGeom prst="rect">
            <a:avLst/>
          </a:prstGeom>
          <a:noFill/>
          <a:ln w="12700">
            <a:miter lim="800000"/>
            <a:headEnd/>
            <a:tailEnd/>
          </a:ln>
        </p:spPr>
        <p:txBody>
          <a:bodyPr lIns="90488" tIns="44450" rIns="90488" bIns="44450"/>
          <a:lstStyle/>
          <a:p>
            <a:pPr>
              <a:buClr>
                <a:schemeClr val="tx1"/>
              </a:buClr>
              <a:buFont typeface="Arial" pitchFamily="34" charset="0"/>
              <a:buNone/>
            </a:pPr>
            <a:r>
              <a:rPr lang="en-US" sz="2400" b="1" u="sng" smtClean="0">
                <a:solidFill>
                  <a:srgbClr val="BCD3EE"/>
                </a:solidFill>
                <a:latin typeface="Comic Sans MS" pitchFamily="66" charset="0"/>
              </a:rPr>
              <a:t>Below Contributor Evaluation</a:t>
            </a:r>
            <a:r>
              <a:rPr lang="en-US" sz="2400" b="1" smtClean="0">
                <a:solidFill>
                  <a:srgbClr val="BCD3EE"/>
                </a:solidFill>
                <a:latin typeface="Comic Sans MS" pitchFamily="66" charset="0"/>
              </a:rPr>
              <a:t>:</a:t>
            </a:r>
          </a:p>
          <a:p>
            <a:pPr>
              <a:buClr>
                <a:schemeClr val="tx1"/>
              </a:buClr>
            </a:pPr>
            <a:endParaRPr lang="en-US" sz="2400" b="1" smtClean="0">
              <a:solidFill>
                <a:srgbClr val="BCD3EE"/>
              </a:solidFill>
              <a:latin typeface="Comic Sans MS" pitchFamily="66" charset="0"/>
            </a:endParaRPr>
          </a:p>
          <a:p>
            <a:pPr>
              <a:buClr>
                <a:schemeClr val="tx1"/>
              </a:buClr>
            </a:pPr>
            <a:r>
              <a:rPr lang="en-US" sz="2400" smtClean="0">
                <a:solidFill>
                  <a:schemeClr val="bg1"/>
                </a:solidFill>
                <a:latin typeface="Frutiger"/>
              </a:rPr>
              <a:t>Develop a performance plan &amp; present to the employee </a:t>
            </a:r>
          </a:p>
          <a:p>
            <a:pPr>
              <a:buFont typeface="Arial" pitchFamily="34" charset="0"/>
              <a:buNone/>
            </a:pPr>
            <a:r>
              <a:rPr lang="en-US" sz="2400" smtClean="0">
                <a:solidFill>
                  <a:schemeClr val="bg1"/>
                </a:solidFill>
                <a:latin typeface="Frutiger"/>
              </a:rPr>
              <a:t> </a:t>
            </a:r>
          </a:p>
          <a:p>
            <a:pPr>
              <a:buClr>
                <a:schemeClr val="tx1"/>
              </a:buClr>
            </a:pPr>
            <a:r>
              <a:rPr lang="en-US" sz="2400" smtClean="0">
                <a:solidFill>
                  <a:schemeClr val="bg1"/>
                </a:solidFill>
                <a:latin typeface="Frutiger"/>
              </a:rPr>
              <a:t>Re-evaluate the employee in 3 months</a:t>
            </a:r>
          </a:p>
          <a:p>
            <a:pPr>
              <a:buFont typeface="Arial" pitchFamily="34" charset="0"/>
              <a:buNone/>
            </a:pPr>
            <a:endParaRPr lang="en-US" sz="2400" smtClean="0">
              <a:solidFill>
                <a:schemeClr val="bg1"/>
              </a:solidFill>
              <a:latin typeface="Frutiger"/>
            </a:endParaRPr>
          </a:p>
          <a:p>
            <a:pPr>
              <a:buClr>
                <a:schemeClr val="tx1"/>
              </a:buClr>
            </a:pPr>
            <a:r>
              <a:rPr lang="en-US" sz="2400" smtClean="0">
                <a:solidFill>
                  <a:schemeClr val="bg1"/>
                </a:solidFill>
                <a:latin typeface="Frutiger"/>
              </a:rPr>
              <a:t>Employee may seek transfer or demotion</a:t>
            </a:r>
          </a:p>
          <a:p>
            <a:pPr>
              <a:buFont typeface="Arial" pitchFamily="34" charset="0"/>
              <a:buNone/>
            </a:pPr>
            <a:endParaRPr lang="en-US" sz="2400" smtClean="0">
              <a:solidFill>
                <a:schemeClr val="bg1"/>
              </a:solidFill>
              <a:latin typeface="Frutiger"/>
            </a:endParaRPr>
          </a:p>
          <a:p>
            <a:pPr>
              <a:buClr>
                <a:schemeClr val="tx1"/>
              </a:buClr>
            </a:pPr>
            <a:r>
              <a:rPr lang="en-US" sz="2400" smtClean="0">
                <a:solidFill>
                  <a:schemeClr val="bg1"/>
                </a:solidFill>
                <a:latin typeface="Frutiger"/>
              </a:rPr>
              <a:t>Options/Actions</a:t>
            </a: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bwMode="auto">
          <a:xfrm>
            <a:off x="538163" y="990600"/>
            <a:ext cx="7620000" cy="955675"/>
          </a:xfrm>
          <a:prstGeom prst="rect">
            <a:avLst/>
          </a:prstGeom>
          <a:noFill/>
          <a:ln>
            <a:solidFill>
              <a:srgbClr val="000000"/>
            </a:solidFill>
            <a:miter lim="800000"/>
            <a:headEnd/>
            <a:tailEnd/>
          </a:ln>
        </p:spPr>
        <p:txBody>
          <a:bodyPr>
            <a:spAutoFit/>
          </a:bodyPr>
          <a:lstStyle/>
          <a:p>
            <a:r>
              <a:rPr lang="en-US" sz="2800" b="1" smtClean="0">
                <a:solidFill>
                  <a:schemeClr val="bg1"/>
                </a:solidFill>
                <a:latin typeface="Minion"/>
              </a:rPr>
              <a:t>Performance Evaluation Session- Preparation</a:t>
            </a:r>
          </a:p>
        </p:txBody>
      </p:sp>
      <p:sp>
        <p:nvSpPr>
          <p:cNvPr id="33795" name="Rectangle 3"/>
          <p:cNvSpPr>
            <a:spLocks noGrp="1" noChangeArrowheads="1"/>
          </p:cNvSpPr>
          <p:nvPr>
            <p:ph type="body" idx="4294967295"/>
          </p:nvPr>
        </p:nvSpPr>
        <p:spPr bwMode="auto">
          <a:xfrm>
            <a:off x="538163" y="2057400"/>
            <a:ext cx="7583487" cy="4441825"/>
          </a:xfrm>
          <a:prstGeom prst="rect">
            <a:avLst/>
          </a:prstGeom>
          <a:noFill/>
          <a:ln>
            <a:solidFill>
              <a:srgbClr val="000000"/>
            </a:solidFill>
            <a:miter lim="800000"/>
            <a:headEnd/>
            <a:tailEnd/>
          </a:ln>
        </p:spPr>
        <p:txBody>
          <a:bodyPr/>
          <a:lstStyle/>
          <a:p>
            <a:pPr>
              <a:lnSpc>
                <a:spcPct val="80000"/>
              </a:lnSpc>
              <a:buFont typeface="Arial" pitchFamily="34" charset="0"/>
              <a:buNone/>
            </a:pPr>
            <a:r>
              <a:rPr lang="en-US" sz="2400" b="1" u="sng" smtClean="0">
                <a:solidFill>
                  <a:schemeClr val="bg1"/>
                </a:solidFill>
                <a:latin typeface="Frutiger"/>
                <a:cs typeface="Times New Roman" pitchFamily="18" charset="0"/>
              </a:rPr>
              <a:t>Prior to meeting, supervisor has</a:t>
            </a:r>
            <a:r>
              <a:rPr lang="en-US" sz="2400" b="1" smtClean="0">
                <a:solidFill>
                  <a:schemeClr val="bg1"/>
                </a:solidFill>
                <a:latin typeface="Frutiger"/>
                <a:cs typeface="Times New Roman" pitchFamily="18" charset="0"/>
              </a:rPr>
              <a:t>:</a:t>
            </a:r>
          </a:p>
          <a:p>
            <a:pPr>
              <a:lnSpc>
                <a:spcPct val="80000"/>
              </a:lnSpc>
              <a:buFont typeface="Arial" pitchFamily="34" charset="0"/>
              <a:buNone/>
            </a:pPr>
            <a:endParaRPr lang="en-US" sz="2400" b="1" smtClean="0">
              <a:solidFill>
                <a:schemeClr val="bg1"/>
              </a:solidFill>
              <a:latin typeface="Frutiger"/>
              <a:cs typeface="Times New Roman" pitchFamily="18" charset="0"/>
            </a:endParaRPr>
          </a:p>
          <a:p>
            <a:pPr>
              <a:lnSpc>
                <a:spcPct val="80000"/>
              </a:lnSpc>
              <a:buFontTx/>
              <a:buChar char="•"/>
            </a:pPr>
            <a:r>
              <a:rPr lang="en-US" sz="2400" smtClean="0">
                <a:solidFill>
                  <a:schemeClr val="bg1"/>
                </a:solidFill>
                <a:latin typeface="Frutiger"/>
                <a:cs typeface="Times New Roman" pitchFamily="18" charset="0"/>
              </a:rPr>
              <a:t>Reviewed the employee</a:t>
            </a:r>
            <a:r>
              <a:rPr lang="en-US" sz="2400" smtClean="0">
                <a:solidFill>
                  <a:schemeClr val="bg1"/>
                </a:solidFill>
                <a:latin typeface="Times New Roman" pitchFamily="18" charset="0"/>
                <a:cs typeface="Times New Roman" pitchFamily="18" charset="0"/>
              </a:rPr>
              <a:t>’</a:t>
            </a:r>
            <a:r>
              <a:rPr lang="en-US" sz="2400" smtClean="0">
                <a:solidFill>
                  <a:schemeClr val="bg1"/>
                </a:solidFill>
                <a:latin typeface="Frutiger"/>
                <a:cs typeface="Times New Roman" pitchFamily="18" charset="0"/>
              </a:rPr>
              <a:t>s EWP,  notes from throughout the year, interim performance evaluations</a:t>
            </a:r>
          </a:p>
          <a:p>
            <a:pPr>
              <a:lnSpc>
                <a:spcPct val="80000"/>
              </a:lnSpc>
              <a:buFontTx/>
              <a:buChar char="•"/>
            </a:pPr>
            <a:endParaRPr lang="en-US" sz="2400" smtClean="0">
              <a:solidFill>
                <a:schemeClr val="bg1"/>
              </a:solidFill>
              <a:latin typeface="Frutiger"/>
              <a:cs typeface="Times New Roman" pitchFamily="18" charset="0"/>
            </a:endParaRPr>
          </a:p>
          <a:p>
            <a:pPr>
              <a:lnSpc>
                <a:spcPct val="80000"/>
              </a:lnSpc>
              <a:buFontTx/>
              <a:buChar char="•"/>
            </a:pPr>
            <a:r>
              <a:rPr lang="en-US" sz="2400" smtClean="0">
                <a:solidFill>
                  <a:schemeClr val="bg1"/>
                </a:solidFill>
                <a:latin typeface="Frutiger"/>
                <a:cs typeface="Times New Roman" pitchFamily="18" charset="0"/>
              </a:rPr>
              <a:t>Given the employee a chance to complete a self-assessment (at least 2 weeks)</a:t>
            </a:r>
          </a:p>
          <a:p>
            <a:pPr>
              <a:lnSpc>
                <a:spcPct val="80000"/>
              </a:lnSpc>
              <a:buFontTx/>
              <a:buChar char="•"/>
            </a:pPr>
            <a:endParaRPr lang="en-US" sz="2400" smtClean="0">
              <a:solidFill>
                <a:schemeClr val="bg1"/>
              </a:solidFill>
              <a:latin typeface="Frutiger"/>
              <a:cs typeface="Times New Roman" pitchFamily="18" charset="0"/>
            </a:endParaRPr>
          </a:p>
          <a:p>
            <a:pPr>
              <a:lnSpc>
                <a:spcPct val="80000"/>
              </a:lnSpc>
              <a:buFontTx/>
              <a:buChar char="•"/>
            </a:pPr>
            <a:r>
              <a:rPr lang="en-US" sz="2400" smtClean="0">
                <a:solidFill>
                  <a:schemeClr val="bg1"/>
                </a:solidFill>
                <a:latin typeface="Frutiger"/>
                <a:cs typeface="Times New Roman" pitchFamily="18" charset="0"/>
              </a:rPr>
              <a:t>Reviewed and considered the self-assessment if it was submitted</a:t>
            </a:r>
          </a:p>
          <a:p>
            <a:pPr>
              <a:lnSpc>
                <a:spcPct val="80000"/>
              </a:lnSpc>
              <a:buFontTx/>
              <a:buNone/>
            </a:pPr>
            <a:endParaRPr lang="en-US" sz="2400" smtClean="0">
              <a:solidFill>
                <a:schemeClr val="bg1"/>
              </a:solidFill>
              <a:latin typeface="Frutiger"/>
              <a:cs typeface="Times New Roman" pitchFamily="18" charset="0"/>
            </a:endParaRPr>
          </a:p>
          <a:p>
            <a:pPr>
              <a:lnSpc>
                <a:spcPct val="80000"/>
              </a:lnSpc>
              <a:buFont typeface="Arial" pitchFamily="34" charset="0"/>
              <a:buNone/>
            </a:pPr>
            <a:endParaRPr lang="en-US" sz="2400" smtClean="0">
              <a:solidFill>
                <a:schemeClr val="bg1"/>
              </a:solidFill>
              <a:latin typeface="Frutiger"/>
              <a:cs typeface="Times New Roman" pitchFamily="18" charset="0"/>
            </a:endParaRPr>
          </a:p>
          <a:p>
            <a:pPr>
              <a:lnSpc>
                <a:spcPct val="80000"/>
              </a:lnSpc>
            </a:pPr>
            <a:endParaRPr lang="en-US" sz="2400" smtClean="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bwMode="auto">
          <a:xfrm>
            <a:off x="457200" y="1417638"/>
            <a:ext cx="8229600" cy="792162"/>
          </a:xfrm>
          <a:prstGeom prst="rect">
            <a:avLst/>
          </a:prstGeom>
          <a:noFill/>
          <a:ln>
            <a:solidFill>
              <a:srgbClr val="000000"/>
            </a:solidFill>
            <a:miter lim="800000"/>
            <a:headEnd/>
            <a:tailEnd/>
          </a:ln>
        </p:spPr>
        <p:txBody>
          <a:bodyPr/>
          <a:lstStyle/>
          <a:p>
            <a:r>
              <a:rPr lang="en-US" sz="2800" b="1" smtClean="0">
                <a:solidFill>
                  <a:schemeClr val="bg1"/>
                </a:solidFill>
                <a:latin typeface="Minion"/>
              </a:rPr>
              <a:t>Performance Evaluation Session- Preparation</a:t>
            </a:r>
          </a:p>
        </p:txBody>
      </p:sp>
      <p:sp>
        <p:nvSpPr>
          <p:cNvPr id="34819" name="Rectangle 3"/>
          <p:cNvSpPr>
            <a:spLocks noGrp="1" noChangeArrowheads="1"/>
          </p:cNvSpPr>
          <p:nvPr>
            <p:ph type="body" idx="4294967295"/>
          </p:nvPr>
        </p:nvSpPr>
        <p:spPr bwMode="auto">
          <a:xfrm>
            <a:off x="457200" y="2332038"/>
            <a:ext cx="8229600" cy="4525962"/>
          </a:xfrm>
          <a:prstGeom prst="rect">
            <a:avLst/>
          </a:prstGeom>
          <a:noFill/>
          <a:ln>
            <a:solidFill>
              <a:srgbClr val="000000"/>
            </a:solidFill>
            <a:miter lim="800000"/>
            <a:headEnd/>
            <a:tailEnd/>
          </a:ln>
        </p:spPr>
        <p:txBody>
          <a:bodyPr/>
          <a:lstStyle/>
          <a:p>
            <a:pPr>
              <a:lnSpc>
                <a:spcPct val="90000"/>
              </a:lnSpc>
              <a:buFont typeface="Arial" pitchFamily="34" charset="0"/>
              <a:buNone/>
            </a:pPr>
            <a:r>
              <a:rPr lang="en-US" sz="2400" b="1" smtClean="0">
                <a:solidFill>
                  <a:srgbClr val="BCD3EE"/>
                </a:solidFill>
                <a:latin typeface="Frutiger"/>
                <a:cs typeface="Times New Roman" pitchFamily="18" charset="0"/>
              </a:rPr>
              <a:t>Employee should:</a:t>
            </a:r>
          </a:p>
          <a:p>
            <a:pPr>
              <a:lnSpc>
                <a:spcPct val="90000"/>
              </a:lnSpc>
              <a:buFont typeface="Arial" pitchFamily="34" charset="0"/>
              <a:buNone/>
            </a:pPr>
            <a:endParaRPr lang="en-US" sz="2400" b="1" smtClean="0">
              <a:solidFill>
                <a:srgbClr val="BCD3EE"/>
              </a:solidFill>
              <a:latin typeface="Frutiger"/>
              <a:cs typeface="Times New Roman" pitchFamily="18" charset="0"/>
            </a:endParaRPr>
          </a:p>
          <a:p>
            <a:pPr>
              <a:lnSpc>
                <a:spcPct val="90000"/>
              </a:lnSpc>
              <a:buFontTx/>
              <a:buChar char="•"/>
            </a:pPr>
            <a:r>
              <a:rPr lang="en-US" sz="2400" smtClean="0">
                <a:solidFill>
                  <a:schemeClr val="bg1"/>
                </a:solidFill>
                <a:latin typeface="Frutiger"/>
                <a:cs typeface="Times New Roman" pitchFamily="18" charset="0"/>
              </a:rPr>
              <a:t>Review description of his/her job</a:t>
            </a:r>
          </a:p>
          <a:p>
            <a:pPr>
              <a:lnSpc>
                <a:spcPct val="90000"/>
              </a:lnSpc>
              <a:buFontTx/>
              <a:buChar char="•"/>
            </a:pPr>
            <a:endParaRPr lang="en-US" sz="2000" smtClean="0">
              <a:solidFill>
                <a:schemeClr val="bg1"/>
              </a:solidFill>
              <a:latin typeface="Frutiger"/>
              <a:cs typeface="Times New Roman" pitchFamily="18" charset="0"/>
            </a:endParaRPr>
          </a:p>
          <a:p>
            <a:pPr>
              <a:lnSpc>
                <a:spcPct val="90000"/>
              </a:lnSpc>
              <a:buFontTx/>
              <a:buChar char="•"/>
            </a:pPr>
            <a:r>
              <a:rPr lang="en-US" sz="2400" smtClean="0">
                <a:solidFill>
                  <a:schemeClr val="bg1"/>
                </a:solidFill>
                <a:latin typeface="Frutiger"/>
                <a:cs typeface="Times New Roman" pitchFamily="18" charset="0"/>
              </a:rPr>
              <a:t>Review notes on his/her performance from the year</a:t>
            </a:r>
          </a:p>
          <a:p>
            <a:pPr>
              <a:lnSpc>
                <a:spcPct val="90000"/>
              </a:lnSpc>
              <a:buFontTx/>
              <a:buChar char="•"/>
            </a:pPr>
            <a:endParaRPr lang="en-US" sz="2000" smtClean="0">
              <a:solidFill>
                <a:schemeClr val="bg1"/>
              </a:solidFill>
              <a:latin typeface="Frutiger"/>
              <a:cs typeface="Times New Roman" pitchFamily="18" charset="0"/>
            </a:endParaRPr>
          </a:p>
          <a:p>
            <a:pPr>
              <a:lnSpc>
                <a:spcPct val="90000"/>
              </a:lnSpc>
              <a:buFontTx/>
              <a:buChar char="•"/>
            </a:pPr>
            <a:r>
              <a:rPr lang="en-US" sz="2400" smtClean="0">
                <a:solidFill>
                  <a:schemeClr val="bg1"/>
                </a:solidFill>
                <a:latin typeface="Frutiger"/>
                <a:cs typeface="Times New Roman" pitchFamily="18" charset="0"/>
              </a:rPr>
              <a:t>Complete performance self-assessment and submit to supervisor</a:t>
            </a:r>
          </a:p>
          <a:p>
            <a:pPr>
              <a:lnSpc>
                <a:spcPct val="90000"/>
              </a:lnSpc>
              <a:buFontTx/>
              <a:buChar char="•"/>
            </a:pPr>
            <a:endParaRPr lang="en-US" sz="2000" smtClean="0">
              <a:solidFill>
                <a:schemeClr val="bg1"/>
              </a:solidFill>
              <a:latin typeface="Frutiger"/>
              <a:cs typeface="Times New Roman" pitchFamily="18" charset="0"/>
            </a:endParaRPr>
          </a:p>
          <a:p>
            <a:pPr>
              <a:lnSpc>
                <a:spcPct val="90000"/>
              </a:lnSpc>
              <a:buFontTx/>
              <a:buChar char="•"/>
            </a:pPr>
            <a:r>
              <a:rPr lang="en-US" sz="2400" smtClean="0">
                <a:solidFill>
                  <a:schemeClr val="bg1"/>
                </a:solidFill>
                <a:latin typeface="Frutiger"/>
                <a:cs typeface="Times New Roman" pitchFamily="18" charset="0"/>
              </a:rPr>
              <a:t>Anticipate questions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35843" name="Rectangle 3"/>
          <p:cNvSpPr>
            <a:spLocks noGrp="1" noChangeArrowheads="1"/>
          </p:cNvSpPr>
          <p:nvPr>
            <p:ph type="title" idx="4294967295"/>
          </p:nvPr>
        </p:nvSpPr>
        <p:spPr bwMode="auto">
          <a:xfrm>
            <a:off x="533400" y="1219200"/>
            <a:ext cx="8153400" cy="762000"/>
          </a:xfrm>
          <a:prstGeom prst="rect">
            <a:avLst/>
          </a:prstGeom>
          <a:noFill/>
          <a:ln w="12700">
            <a:miter lim="800000"/>
            <a:headEnd/>
            <a:tailEnd/>
          </a:ln>
        </p:spPr>
        <p:txBody>
          <a:bodyPr lIns="90488" tIns="44450" rIns="90488" bIns="44450" anchor="b"/>
          <a:lstStyle/>
          <a:p>
            <a:r>
              <a:rPr lang="en-US" sz="2800" i="1" smtClean="0">
                <a:solidFill>
                  <a:schemeClr val="bg1"/>
                </a:solidFill>
                <a:latin typeface="Minion"/>
              </a:rPr>
              <a:t>Maximize Performance Feedback Results</a:t>
            </a:r>
          </a:p>
        </p:txBody>
      </p:sp>
      <p:sp>
        <p:nvSpPr>
          <p:cNvPr id="35844" name="Rectangle 4"/>
          <p:cNvSpPr>
            <a:spLocks noGrp="1" noChangeArrowheads="1"/>
          </p:cNvSpPr>
          <p:nvPr>
            <p:ph type="body" idx="4294967295"/>
          </p:nvPr>
        </p:nvSpPr>
        <p:spPr bwMode="auto">
          <a:xfrm>
            <a:off x="533400" y="2435225"/>
            <a:ext cx="8153400" cy="3794125"/>
          </a:xfrm>
          <a:prstGeom prst="rect">
            <a:avLst/>
          </a:prstGeom>
          <a:noFill/>
          <a:ln w="12700">
            <a:miter lim="800000"/>
            <a:headEnd/>
            <a:tailEnd/>
          </a:ln>
        </p:spPr>
        <p:txBody>
          <a:bodyPr lIns="90488" tIns="44450" rIns="90488" bIns="44450"/>
          <a:lstStyle/>
          <a:p>
            <a:pPr>
              <a:buClr>
                <a:schemeClr val="bg1"/>
              </a:buClr>
            </a:pPr>
            <a:r>
              <a:rPr lang="en-US" sz="2400" smtClean="0">
                <a:solidFill>
                  <a:schemeClr val="bg1"/>
                </a:solidFill>
                <a:latin typeface="Frutiger"/>
              </a:rPr>
              <a:t>Deal with performance-not personalities</a:t>
            </a:r>
          </a:p>
          <a:p>
            <a:pPr>
              <a:buClr>
                <a:schemeClr val="bg1"/>
              </a:buClr>
            </a:pPr>
            <a:endParaRPr lang="en-US" sz="2400" smtClean="0">
              <a:solidFill>
                <a:schemeClr val="bg1"/>
              </a:solidFill>
              <a:latin typeface="Frutiger"/>
            </a:endParaRPr>
          </a:p>
          <a:p>
            <a:pPr>
              <a:buClr>
                <a:schemeClr val="bg1"/>
              </a:buClr>
            </a:pPr>
            <a:r>
              <a:rPr lang="en-US" sz="2400" smtClean="0">
                <a:solidFill>
                  <a:schemeClr val="bg1"/>
                </a:solidFill>
                <a:latin typeface="Frutiger"/>
              </a:rPr>
              <a:t>Use Active Listening skills</a:t>
            </a:r>
          </a:p>
          <a:p>
            <a:pPr>
              <a:buClr>
                <a:schemeClr val="bg1"/>
              </a:buClr>
              <a:buFont typeface="Arial" pitchFamily="34" charset="0"/>
              <a:buNone/>
            </a:pPr>
            <a:endParaRPr lang="en-US" sz="2400" smtClean="0">
              <a:solidFill>
                <a:schemeClr val="bg1"/>
              </a:solidFill>
              <a:latin typeface="Frutiger"/>
            </a:endParaRPr>
          </a:p>
          <a:p>
            <a:pPr>
              <a:buClr>
                <a:schemeClr val="bg1"/>
              </a:buClr>
            </a:pPr>
            <a:r>
              <a:rPr lang="en-US" sz="2400" smtClean="0">
                <a:solidFill>
                  <a:schemeClr val="bg1"/>
                </a:solidFill>
                <a:latin typeface="Frutiger"/>
              </a:rPr>
              <a:t>Listen more than you talk</a:t>
            </a: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bwMode="auto">
          <a:xfrm>
            <a:off x="609600" y="1181100"/>
            <a:ext cx="7543800" cy="647700"/>
          </a:xfrm>
          <a:prstGeom prst="rect">
            <a:avLst/>
          </a:prstGeom>
          <a:solidFill>
            <a:srgbClr val="FFFFFF"/>
          </a:solidFill>
          <a:ln>
            <a:solidFill>
              <a:srgbClr val="000000"/>
            </a:solidFill>
            <a:miter lim="800000"/>
            <a:headEnd/>
            <a:tailEnd/>
          </a:ln>
        </p:spPr>
        <p:txBody>
          <a:bodyPr/>
          <a:lstStyle/>
          <a:p>
            <a:r>
              <a:rPr lang="en-US" sz="2800" b="1" smtClean="0">
                <a:latin typeface="Minion"/>
              </a:rPr>
              <a:t>Performance Evaluation Session</a:t>
            </a:r>
          </a:p>
        </p:txBody>
      </p:sp>
      <p:sp>
        <p:nvSpPr>
          <p:cNvPr id="36868" name="Rectangle 4"/>
          <p:cNvSpPr>
            <a:spLocks noGrp="1" noChangeArrowheads="1"/>
          </p:cNvSpPr>
          <p:nvPr>
            <p:ph type="body" idx="4294967295"/>
          </p:nvPr>
        </p:nvSpPr>
        <p:spPr bwMode="auto">
          <a:xfrm>
            <a:off x="609600" y="2667000"/>
            <a:ext cx="8001000" cy="1600200"/>
          </a:xfrm>
          <a:prstGeom prst="rect">
            <a:avLst/>
          </a:prstGeom>
          <a:noFill/>
          <a:ln>
            <a:solidFill>
              <a:srgbClr val="000000"/>
            </a:solidFill>
            <a:miter lim="800000"/>
            <a:headEnd/>
            <a:tailEnd/>
          </a:ln>
        </p:spPr>
        <p:txBody>
          <a:bodyPr/>
          <a:lstStyle/>
          <a:p>
            <a:pPr>
              <a:lnSpc>
                <a:spcPct val="80000"/>
              </a:lnSpc>
              <a:spcBef>
                <a:spcPct val="50000"/>
              </a:spcBef>
              <a:buFont typeface="Arial" pitchFamily="34" charset="0"/>
              <a:buNone/>
            </a:pPr>
            <a:r>
              <a:rPr lang="en-US" sz="2000" smtClean="0">
                <a:solidFill>
                  <a:schemeClr val="bg1"/>
                </a:solidFill>
                <a:latin typeface="Frutiger"/>
              </a:rPr>
              <a:t>Schedule performance planning meeting with employee</a:t>
            </a:r>
          </a:p>
          <a:p>
            <a:pPr lvl="1">
              <a:lnSpc>
                <a:spcPct val="80000"/>
              </a:lnSpc>
              <a:spcBef>
                <a:spcPct val="50000"/>
              </a:spcBef>
            </a:pPr>
            <a:r>
              <a:rPr lang="en-US" sz="2000" smtClean="0">
                <a:solidFill>
                  <a:schemeClr val="bg1"/>
                </a:solidFill>
                <a:latin typeface="Frutiger"/>
              </a:rPr>
              <a:t>Reserve private location</a:t>
            </a:r>
          </a:p>
          <a:p>
            <a:pPr lvl="1">
              <a:lnSpc>
                <a:spcPct val="80000"/>
              </a:lnSpc>
              <a:spcBef>
                <a:spcPct val="50000"/>
              </a:spcBef>
            </a:pPr>
            <a:r>
              <a:rPr lang="en-US" sz="2000" smtClean="0">
                <a:solidFill>
                  <a:schemeClr val="bg1"/>
                </a:solidFill>
                <a:latin typeface="Frutiger"/>
              </a:rPr>
              <a:t>Arrange for uninterrupted time </a:t>
            </a:r>
          </a:p>
          <a:p>
            <a:pPr>
              <a:lnSpc>
                <a:spcPct val="80000"/>
              </a:lnSpc>
              <a:spcBef>
                <a:spcPct val="50000"/>
              </a:spcBef>
              <a:buFont typeface="Arial" pitchFamily="34" charset="0"/>
              <a:buNone/>
            </a:pPr>
            <a:endParaRPr lang="en-US" sz="2000" smtClean="0">
              <a:solidFill>
                <a:schemeClr val="bg1"/>
              </a:solidFill>
              <a:latin typeface="Frutige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bwMode="auto">
          <a:xfrm>
            <a:off x="609600" y="1181100"/>
            <a:ext cx="7543800" cy="647700"/>
          </a:xfrm>
          <a:prstGeom prst="rect">
            <a:avLst/>
          </a:prstGeom>
          <a:solidFill>
            <a:srgbClr val="FFFFFF"/>
          </a:solidFill>
          <a:ln>
            <a:solidFill>
              <a:srgbClr val="000000"/>
            </a:solidFill>
            <a:miter lim="800000"/>
            <a:headEnd/>
            <a:tailEnd/>
          </a:ln>
        </p:spPr>
        <p:txBody>
          <a:bodyPr/>
          <a:lstStyle/>
          <a:p>
            <a:r>
              <a:rPr lang="en-US" sz="2800" b="1" smtClean="0">
                <a:latin typeface="Minion"/>
              </a:rPr>
              <a:t>Performance Evaluation Session</a:t>
            </a:r>
          </a:p>
        </p:txBody>
      </p:sp>
      <p:sp>
        <p:nvSpPr>
          <p:cNvPr id="37891" name="Rectangle 4"/>
          <p:cNvSpPr>
            <a:spLocks noGrp="1" noChangeArrowheads="1"/>
          </p:cNvSpPr>
          <p:nvPr>
            <p:ph type="body" idx="4294967295"/>
          </p:nvPr>
        </p:nvSpPr>
        <p:spPr bwMode="auto">
          <a:xfrm>
            <a:off x="609600" y="2362200"/>
            <a:ext cx="8001000" cy="4038600"/>
          </a:xfrm>
          <a:prstGeom prst="rect">
            <a:avLst/>
          </a:prstGeom>
          <a:noFill/>
          <a:ln>
            <a:solidFill>
              <a:srgbClr val="000000"/>
            </a:solidFill>
            <a:miter lim="800000"/>
            <a:headEnd/>
            <a:tailEnd/>
          </a:ln>
        </p:spPr>
        <p:txBody>
          <a:bodyPr/>
          <a:lstStyle/>
          <a:p>
            <a:pPr>
              <a:spcBef>
                <a:spcPct val="50000"/>
              </a:spcBef>
            </a:pPr>
            <a:r>
              <a:rPr lang="en-US" sz="2000" smtClean="0">
                <a:solidFill>
                  <a:srgbClr val="BCD3EE"/>
                </a:solidFill>
                <a:latin typeface="Frutiger"/>
              </a:rPr>
              <a:t>Discuss overall perception of year</a:t>
            </a:r>
          </a:p>
          <a:p>
            <a:pPr lvl="1">
              <a:spcBef>
                <a:spcPct val="50000"/>
              </a:spcBef>
            </a:pPr>
            <a:r>
              <a:rPr lang="en-US" sz="1800" smtClean="0">
                <a:solidFill>
                  <a:schemeClr val="bg1"/>
                </a:solidFill>
                <a:latin typeface="Frutiger"/>
              </a:rPr>
              <a:t>What worked well (Successes), </a:t>
            </a:r>
          </a:p>
          <a:p>
            <a:pPr lvl="1">
              <a:spcBef>
                <a:spcPct val="50000"/>
              </a:spcBef>
            </a:pPr>
            <a:r>
              <a:rPr lang="en-US" sz="1800" smtClean="0">
                <a:solidFill>
                  <a:schemeClr val="bg1"/>
                </a:solidFill>
                <a:latin typeface="Frutiger"/>
              </a:rPr>
              <a:t>What might need to be changed</a:t>
            </a:r>
          </a:p>
          <a:p>
            <a:pPr lvl="1">
              <a:spcBef>
                <a:spcPct val="50000"/>
              </a:spcBef>
            </a:pPr>
            <a:r>
              <a:rPr lang="en-US" sz="1800" smtClean="0">
                <a:solidFill>
                  <a:schemeClr val="bg1"/>
                </a:solidFill>
                <a:latin typeface="Frutiger"/>
              </a:rPr>
              <a:t>What value about employee</a:t>
            </a:r>
          </a:p>
          <a:p>
            <a:pPr>
              <a:spcBef>
                <a:spcPct val="50000"/>
              </a:spcBef>
            </a:pPr>
            <a:r>
              <a:rPr lang="en-US" sz="2000" smtClean="0">
                <a:solidFill>
                  <a:srgbClr val="BCD3EE"/>
                </a:solidFill>
                <a:latin typeface="Frutiger"/>
              </a:rPr>
              <a:t>Go over each core responsibility</a:t>
            </a:r>
          </a:p>
          <a:p>
            <a:pPr lvl="1">
              <a:spcBef>
                <a:spcPct val="50000"/>
              </a:spcBef>
            </a:pPr>
            <a:r>
              <a:rPr lang="en-US" sz="1800" smtClean="0">
                <a:solidFill>
                  <a:schemeClr val="bg1"/>
                </a:solidFill>
                <a:latin typeface="Frutiger"/>
              </a:rPr>
              <a:t>Share your observations and comments</a:t>
            </a:r>
            <a:r>
              <a:rPr lang="en-US" sz="1800" smtClean="0">
                <a:solidFill>
                  <a:schemeClr val="bg1"/>
                </a:solidFill>
              </a:rPr>
              <a:t>–</a:t>
            </a:r>
            <a:r>
              <a:rPr lang="en-US" sz="1800" smtClean="0">
                <a:solidFill>
                  <a:schemeClr val="bg1"/>
                </a:solidFill>
                <a:latin typeface="Frutiger"/>
              </a:rPr>
              <a:t> </a:t>
            </a:r>
            <a:r>
              <a:rPr lang="en-US" sz="1800" smtClean="0">
                <a:solidFill>
                  <a:srgbClr val="BCD3EE"/>
                </a:solidFill>
                <a:latin typeface="Frutiger"/>
              </a:rPr>
              <a:t>be specific</a:t>
            </a:r>
          </a:p>
          <a:p>
            <a:pPr lvl="1">
              <a:spcBef>
                <a:spcPct val="50000"/>
              </a:spcBef>
            </a:pPr>
            <a:r>
              <a:rPr lang="en-US" sz="1800" smtClean="0">
                <a:solidFill>
                  <a:schemeClr val="bg1"/>
                </a:solidFill>
                <a:latin typeface="Frutiger"/>
              </a:rPr>
              <a:t>Allow employee to share his/her comments</a:t>
            </a:r>
          </a:p>
          <a:p>
            <a:pPr lvl="1">
              <a:spcBef>
                <a:spcPct val="50000"/>
              </a:spcBef>
            </a:pPr>
            <a:r>
              <a:rPr lang="en-US" sz="1800" smtClean="0">
                <a:solidFill>
                  <a:schemeClr val="bg1"/>
                </a:solidFill>
                <a:latin typeface="Frutiger"/>
              </a:rPr>
              <a:t>Listen and note any differences in opinions</a:t>
            </a:r>
          </a:p>
          <a:p>
            <a:pPr lvl="1">
              <a:spcBef>
                <a:spcPct val="50000"/>
              </a:spcBef>
            </a:pPr>
            <a:r>
              <a:rPr lang="en-US" sz="1800" smtClean="0">
                <a:solidFill>
                  <a:schemeClr val="bg1"/>
                </a:solidFill>
                <a:latin typeface="Frutiger"/>
              </a:rPr>
              <a:t>If differences, let employee know will consider his/her comments and let know if changes are made. </a:t>
            </a:r>
          </a:p>
          <a:p>
            <a:pPr>
              <a:spcBef>
                <a:spcPct val="50000"/>
              </a:spcBef>
            </a:pPr>
            <a:endParaRPr lang="en-US" sz="2000" smtClean="0">
              <a:solidFill>
                <a:schemeClr val="bg1"/>
              </a:solidFill>
              <a:latin typeface="Frutiger"/>
            </a:endParaRPr>
          </a:p>
          <a:p>
            <a:pPr>
              <a:spcBef>
                <a:spcPct val="50000"/>
              </a:spcBef>
            </a:pPr>
            <a:endParaRPr lang="en-US" sz="2000" smtClean="0">
              <a:solidFill>
                <a:schemeClr val="bg1"/>
              </a:solidFill>
              <a:latin typeface="Frutiger"/>
            </a:endParaRPr>
          </a:p>
        </p:txBody>
      </p:sp>
      <p:sp>
        <p:nvSpPr>
          <p:cNvPr id="37892" name="Text Box 5"/>
          <p:cNvSpPr txBox="1">
            <a:spLocks noChangeArrowheads="1"/>
          </p:cNvSpPr>
          <p:nvPr/>
        </p:nvSpPr>
        <p:spPr bwMode="auto">
          <a:xfrm>
            <a:off x="2743200" y="1865313"/>
            <a:ext cx="3587750" cy="366712"/>
          </a:xfrm>
          <a:prstGeom prst="rect">
            <a:avLst/>
          </a:prstGeom>
          <a:noFill/>
          <a:ln w="9525">
            <a:noFill/>
            <a:miter lim="800000"/>
            <a:headEnd/>
            <a:tailEnd/>
          </a:ln>
        </p:spPr>
        <p:txBody>
          <a:bodyPr wrap="none">
            <a:spAutoFit/>
          </a:bodyPr>
          <a:lstStyle/>
          <a:p>
            <a:pPr defTabSz="914400"/>
            <a:r>
              <a:rPr lang="en-US">
                <a:solidFill>
                  <a:srgbClr val="99FFCC"/>
                </a:solidFill>
              </a:rPr>
              <a:t>PUT ON YOUR COACHING HAT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bwMode="auto">
          <a:xfrm>
            <a:off x="609600" y="1181100"/>
            <a:ext cx="7543800" cy="647700"/>
          </a:xfrm>
          <a:prstGeom prst="rect">
            <a:avLst/>
          </a:prstGeom>
          <a:solidFill>
            <a:srgbClr val="FFFFFF"/>
          </a:solidFill>
          <a:ln>
            <a:solidFill>
              <a:srgbClr val="000000"/>
            </a:solidFill>
            <a:miter lim="800000"/>
            <a:headEnd/>
            <a:tailEnd/>
          </a:ln>
        </p:spPr>
        <p:txBody>
          <a:bodyPr/>
          <a:lstStyle/>
          <a:p>
            <a:r>
              <a:rPr lang="en-US" sz="2800" b="1" smtClean="0">
                <a:latin typeface="Minion"/>
              </a:rPr>
              <a:t>Performance Evaluation Session</a:t>
            </a:r>
          </a:p>
        </p:txBody>
      </p:sp>
      <p:sp>
        <p:nvSpPr>
          <p:cNvPr id="38915" name="Rectangle 3"/>
          <p:cNvSpPr>
            <a:spLocks noGrp="1" noChangeArrowheads="1"/>
          </p:cNvSpPr>
          <p:nvPr>
            <p:ph type="body" idx="4294967295"/>
          </p:nvPr>
        </p:nvSpPr>
        <p:spPr bwMode="auto">
          <a:xfrm>
            <a:off x="609600" y="2133600"/>
            <a:ext cx="8001000" cy="4038600"/>
          </a:xfrm>
          <a:prstGeom prst="rect">
            <a:avLst/>
          </a:prstGeom>
          <a:noFill/>
          <a:ln>
            <a:solidFill>
              <a:srgbClr val="000000"/>
            </a:solidFill>
            <a:miter lim="800000"/>
            <a:headEnd/>
            <a:tailEnd/>
          </a:ln>
        </p:spPr>
        <p:txBody>
          <a:bodyPr/>
          <a:lstStyle/>
          <a:p>
            <a:pPr>
              <a:lnSpc>
                <a:spcPct val="80000"/>
              </a:lnSpc>
              <a:spcBef>
                <a:spcPct val="50000"/>
              </a:spcBef>
            </a:pPr>
            <a:r>
              <a:rPr lang="en-US" sz="2000" smtClean="0">
                <a:solidFill>
                  <a:srgbClr val="BCD3EE"/>
                </a:solidFill>
                <a:latin typeface="Frutiger"/>
              </a:rPr>
              <a:t>Summarize the Evaluation</a:t>
            </a:r>
          </a:p>
          <a:p>
            <a:pPr>
              <a:lnSpc>
                <a:spcPct val="80000"/>
              </a:lnSpc>
              <a:spcBef>
                <a:spcPct val="50000"/>
              </a:spcBef>
            </a:pPr>
            <a:r>
              <a:rPr lang="en-US" sz="2000" smtClean="0">
                <a:solidFill>
                  <a:srgbClr val="BCD3EE"/>
                </a:solidFill>
                <a:latin typeface="Frutiger"/>
              </a:rPr>
              <a:t>Discuss new EWP</a:t>
            </a:r>
          </a:p>
          <a:p>
            <a:pPr lvl="1">
              <a:lnSpc>
                <a:spcPct val="80000"/>
              </a:lnSpc>
              <a:spcBef>
                <a:spcPct val="50000"/>
              </a:spcBef>
            </a:pPr>
            <a:r>
              <a:rPr lang="en-US" sz="2000" smtClean="0">
                <a:solidFill>
                  <a:schemeClr val="bg1"/>
                </a:solidFill>
                <a:latin typeface="Frutiger"/>
              </a:rPr>
              <a:t>What is the same and what is different</a:t>
            </a:r>
          </a:p>
          <a:p>
            <a:pPr lvl="1">
              <a:lnSpc>
                <a:spcPct val="80000"/>
              </a:lnSpc>
              <a:spcBef>
                <a:spcPct val="50000"/>
              </a:spcBef>
            </a:pPr>
            <a:r>
              <a:rPr lang="en-US" sz="2000" smtClean="0">
                <a:solidFill>
                  <a:schemeClr val="bg1"/>
                </a:solidFill>
                <a:latin typeface="Frutiger"/>
              </a:rPr>
              <a:t>Special Projects</a:t>
            </a:r>
          </a:p>
          <a:p>
            <a:pPr lvl="1">
              <a:lnSpc>
                <a:spcPct val="80000"/>
              </a:lnSpc>
              <a:spcBef>
                <a:spcPct val="50000"/>
              </a:spcBef>
            </a:pPr>
            <a:r>
              <a:rPr lang="en-US" sz="2000" smtClean="0">
                <a:solidFill>
                  <a:schemeClr val="bg1"/>
                </a:solidFill>
                <a:latin typeface="Frutiger"/>
              </a:rPr>
              <a:t>Performance Measures</a:t>
            </a:r>
          </a:p>
          <a:p>
            <a:pPr>
              <a:lnSpc>
                <a:spcPct val="80000"/>
              </a:lnSpc>
              <a:spcBef>
                <a:spcPct val="50000"/>
              </a:spcBef>
            </a:pPr>
            <a:r>
              <a:rPr lang="en-US" sz="2000" smtClean="0">
                <a:solidFill>
                  <a:srgbClr val="BCD3EE"/>
                </a:solidFill>
                <a:latin typeface="Frutiger"/>
              </a:rPr>
              <a:t>Agree on Development Plan</a:t>
            </a:r>
          </a:p>
          <a:p>
            <a:pPr lvl="1">
              <a:lnSpc>
                <a:spcPct val="80000"/>
              </a:lnSpc>
              <a:spcBef>
                <a:spcPct val="50000"/>
              </a:spcBef>
            </a:pPr>
            <a:r>
              <a:rPr lang="en-US" sz="1800" smtClean="0">
                <a:solidFill>
                  <a:schemeClr val="bg1"/>
                </a:solidFill>
                <a:latin typeface="Frutiger"/>
              </a:rPr>
              <a:t>On-the-job learning </a:t>
            </a:r>
          </a:p>
          <a:p>
            <a:pPr lvl="1">
              <a:lnSpc>
                <a:spcPct val="80000"/>
              </a:lnSpc>
              <a:spcBef>
                <a:spcPct val="50000"/>
              </a:spcBef>
            </a:pPr>
            <a:r>
              <a:rPr lang="en-US" sz="1800" smtClean="0">
                <a:solidFill>
                  <a:schemeClr val="bg1"/>
                </a:solidFill>
                <a:latin typeface="Frutiger"/>
              </a:rPr>
              <a:t>Formal training needed</a:t>
            </a:r>
          </a:p>
          <a:p>
            <a:pPr>
              <a:lnSpc>
                <a:spcPct val="80000"/>
              </a:lnSpc>
              <a:spcBef>
                <a:spcPct val="50000"/>
              </a:spcBef>
            </a:pPr>
            <a:r>
              <a:rPr lang="en-US" sz="2000" smtClean="0">
                <a:solidFill>
                  <a:srgbClr val="BCD3EE"/>
                </a:solidFill>
                <a:latin typeface="Frutiger"/>
              </a:rPr>
              <a:t>Ask what you can do different this cycle</a:t>
            </a:r>
          </a:p>
          <a:p>
            <a:pPr lvl="1">
              <a:lnSpc>
                <a:spcPct val="80000"/>
              </a:lnSpc>
              <a:spcBef>
                <a:spcPct val="50000"/>
              </a:spcBef>
            </a:pPr>
            <a:r>
              <a:rPr lang="en-US" sz="1800" smtClean="0">
                <a:solidFill>
                  <a:schemeClr val="bg1"/>
                </a:solidFill>
                <a:latin typeface="Frutiger"/>
              </a:rPr>
              <a:t>Supervision time</a:t>
            </a:r>
          </a:p>
          <a:p>
            <a:pPr lvl="1">
              <a:lnSpc>
                <a:spcPct val="80000"/>
              </a:lnSpc>
              <a:spcBef>
                <a:spcPct val="50000"/>
              </a:spcBef>
            </a:pPr>
            <a:r>
              <a:rPr lang="en-US" sz="1800" smtClean="0">
                <a:solidFill>
                  <a:schemeClr val="bg1"/>
                </a:solidFill>
                <a:latin typeface="Frutiger"/>
              </a:rPr>
              <a:t>Method of instructions</a:t>
            </a:r>
          </a:p>
          <a:p>
            <a:pPr lvl="1">
              <a:lnSpc>
                <a:spcPct val="80000"/>
              </a:lnSpc>
              <a:spcBef>
                <a:spcPct val="50000"/>
              </a:spcBef>
              <a:buFont typeface="Arial" pitchFamily="34" charset="0"/>
              <a:buNone/>
            </a:pPr>
            <a:endParaRPr lang="en-US" sz="1800" smtClean="0">
              <a:solidFill>
                <a:schemeClr val="bg1"/>
              </a:solidFill>
              <a:latin typeface="Frutiger"/>
            </a:endParaRPr>
          </a:p>
          <a:p>
            <a:pPr>
              <a:lnSpc>
                <a:spcPct val="80000"/>
              </a:lnSpc>
              <a:spcBef>
                <a:spcPct val="50000"/>
              </a:spcBef>
            </a:pPr>
            <a:endParaRPr lang="en-US" sz="2000" smtClean="0">
              <a:solidFill>
                <a:schemeClr val="bg1"/>
              </a:solidFill>
              <a:latin typeface="Frutiger"/>
            </a:endParaRPr>
          </a:p>
          <a:p>
            <a:pPr>
              <a:lnSpc>
                <a:spcPct val="80000"/>
              </a:lnSpc>
              <a:spcBef>
                <a:spcPct val="50000"/>
              </a:spcBef>
            </a:pPr>
            <a:endParaRPr lang="en-US" sz="2000" smtClean="0">
              <a:solidFill>
                <a:schemeClr val="bg1"/>
              </a:solidFill>
              <a:latin typeface="Frutige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bwMode="auto">
          <a:xfrm>
            <a:off x="762000" y="990600"/>
            <a:ext cx="7924800" cy="1143000"/>
          </a:xfrm>
          <a:prstGeom prst="roundRect">
            <a:avLst>
              <a:gd name="adj" fmla="val 21667"/>
            </a:avLst>
          </a:prstGeom>
          <a:noFill/>
          <a:ln>
            <a:round/>
            <a:headEnd/>
            <a:tailEnd/>
          </a:ln>
        </p:spPr>
        <p:txBody>
          <a:bodyPr lIns="92075" tIns="46038" rIns="92075" bIns="46038" anchor="ctr"/>
          <a:lstStyle/>
          <a:p>
            <a:pPr eaLnBrk="1" hangingPunct="1"/>
            <a:r>
              <a:rPr lang="en-US" sz="3200" smtClean="0">
                <a:solidFill>
                  <a:schemeClr val="bg1"/>
                </a:solidFill>
                <a:latin typeface="Minion"/>
              </a:rPr>
              <a:t>Giving Feedback</a:t>
            </a:r>
            <a:br>
              <a:rPr lang="en-US" sz="3200" smtClean="0">
                <a:solidFill>
                  <a:schemeClr val="bg1"/>
                </a:solidFill>
                <a:latin typeface="Minion"/>
              </a:rPr>
            </a:br>
            <a:endParaRPr lang="en-US" sz="3200" smtClean="0">
              <a:solidFill>
                <a:schemeClr val="bg1"/>
              </a:solidFill>
              <a:latin typeface="Minion"/>
            </a:endParaRPr>
          </a:p>
        </p:txBody>
      </p:sp>
      <p:sp>
        <p:nvSpPr>
          <p:cNvPr id="39939" name="TextBox 7"/>
          <p:cNvSpPr txBox="1">
            <a:spLocks noChangeArrowheads="1"/>
          </p:cNvSpPr>
          <p:nvPr/>
        </p:nvSpPr>
        <p:spPr bwMode="auto">
          <a:xfrm>
            <a:off x="2057400" y="4495800"/>
            <a:ext cx="4702175" cy="461963"/>
          </a:xfrm>
          <a:prstGeom prst="rect">
            <a:avLst/>
          </a:prstGeom>
          <a:noFill/>
          <a:ln w="9525">
            <a:noFill/>
            <a:miter lim="800000"/>
            <a:headEnd/>
            <a:tailEnd/>
          </a:ln>
        </p:spPr>
        <p:txBody>
          <a:bodyPr wrap="none">
            <a:spAutoFit/>
          </a:bodyPr>
          <a:lstStyle/>
          <a:p>
            <a:pPr algn="ctr"/>
            <a:r>
              <a:rPr lang="en-US" sz="2400" i="1">
                <a:solidFill>
                  <a:srgbClr val="DCE6F2"/>
                </a:solidFill>
                <a:latin typeface="Frutiger"/>
              </a:rPr>
              <a:t>For those more difficult situations</a:t>
            </a:r>
          </a:p>
        </p:txBody>
      </p:sp>
      <p:pic>
        <p:nvPicPr>
          <p:cNvPr id="39940" name="Picture 7" descr="u1mikyns[1]"/>
          <p:cNvPicPr>
            <a:picLocks noChangeAspect="1" noChangeArrowheads="1"/>
          </p:cNvPicPr>
          <p:nvPr/>
        </p:nvPicPr>
        <p:blipFill>
          <a:blip r:embed="rId3"/>
          <a:srcRect/>
          <a:stretch>
            <a:fillRect/>
          </a:stretch>
        </p:blipFill>
        <p:spPr bwMode="auto">
          <a:xfrm>
            <a:off x="2971800" y="1905000"/>
            <a:ext cx="3276600" cy="21732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WordArt 2"/>
          <p:cNvSpPr>
            <a:spLocks noChangeArrowheads="1" noChangeShapeType="1" noTextEdit="1"/>
          </p:cNvSpPr>
          <p:nvPr/>
        </p:nvSpPr>
        <p:spPr bwMode="auto">
          <a:xfrm rot="-1115727">
            <a:off x="708025" y="2343150"/>
            <a:ext cx="1641475" cy="409575"/>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FFFF"/>
                </a:solidFill>
                <a:latin typeface="Arial Black"/>
              </a:rPr>
              <a:t>OPEN</a:t>
            </a:r>
          </a:p>
        </p:txBody>
      </p:sp>
      <p:sp>
        <p:nvSpPr>
          <p:cNvPr id="87043" name="Rectangle 3"/>
          <p:cNvSpPr>
            <a:spLocks noGrp="1" noChangeArrowheads="1"/>
          </p:cNvSpPr>
          <p:nvPr>
            <p:ph type="title" idx="4294967295"/>
          </p:nvPr>
        </p:nvSpPr>
        <p:spPr bwMode="auto">
          <a:xfrm>
            <a:off x="685800" y="1143000"/>
            <a:ext cx="7848600" cy="515938"/>
          </a:xfrm>
          <a:prstGeom prst="rect">
            <a:avLst/>
          </a:prstGeom>
          <a:ln w="12700">
            <a:miter lim="800000"/>
            <a:headEnd/>
            <a:tailEnd/>
          </a:ln>
        </p:spPr>
        <p:txBody>
          <a:bodyPr lIns="90488" tIns="44450" rIns="90488" bIns="44450" anchor="b">
            <a:spAutoFit/>
          </a:bodyPr>
          <a:lstStyle/>
          <a:p>
            <a:pPr>
              <a:defRPr/>
            </a:pPr>
            <a:r>
              <a:rPr lang="en-US" sz="2800" b="1" smtClean="0">
                <a:solidFill>
                  <a:schemeClr val="bg1"/>
                </a:solidFill>
                <a:effectLst>
                  <a:outerShdw blurRad="38100" dist="38100" dir="2700000" algn="tl">
                    <a:srgbClr val="C0C0C0"/>
                  </a:outerShdw>
                </a:effectLst>
                <a:latin typeface="Minion"/>
              </a:rPr>
              <a:t>Tips for Giving Effective Feedback</a:t>
            </a:r>
          </a:p>
        </p:txBody>
      </p:sp>
      <p:sp>
        <p:nvSpPr>
          <p:cNvPr id="40964" name="Rectangle 4"/>
          <p:cNvSpPr>
            <a:spLocks noGrp="1" noChangeArrowheads="1"/>
          </p:cNvSpPr>
          <p:nvPr>
            <p:ph type="body" idx="4294967295"/>
          </p:nvPr>
        </p:nvSpPr>
        <p:spPr bwMode="auto">
          <a:xfrm>
            <a:off x="2438400" y="1776413"/>
            <a:ext cx="6400800" cy="4572000"/>
          </a:xfrm>
          <a:prstGeom prst="rect">
            <a:avLst/>
          </a:prstGeom>
          <a:noFill/>
          <a:ln w="12700">
            <a:miter lim="800000"/>
            <a:headEnd/>
            <a:tailEnd/>
          </a:ln>
        </p:spPr>
        <p:txBody>
          <a:bodyPr lIns="90488" tIns="44450" rIns="90488" bIns="44450"/>
          <a:lstStyle/>
          <a:p>
            <a:pPr>
              <a:spcBef>
                <a:spcPct val="0"/>
              </a:spcBef>
              <a:buClr>
                <a:schemeClr val="tx1"/>
              </a:buClr>
            </a:pPr>
            <a:r>
              <a:rPr lang="en-US" sz="2000" smtClean="0">
                <a:solidFill>
                  <a:schemeClr val="bg1"/>
                </a:solidFill>
                <a:latin typeface="Frutiger"/>
              </a:rPr>
              <a:t>Consider the communication style of the employee</a:t>
            </a:r>
          </a:p>
          <a:p>
            <a:pPr>
              <a:spcBef>
                <a:spcPct val="0"/>
              </a:spcBef>
              <a:buClr>
                <a:schemeClr val="tx1"/>
              </a:buClr>
            </a:pPr>
            <a:r>
              <a:rPr lang="en-US" sz="2000" smtClean="0">
                <a:solidFill>
                  <a:schemeClr val="bg1"/>
                </a:solidFill>
                <a:latin typeface="Frutiger"/>
              </a:rPr>
              <a:t>Describe the importance of the event</a:t>
            </a:r>
          </a:p>
          <a:p>
            <a:pPr>
              <a:spcBef>
                <a:spcPct val="0"/>
              </a:spcBef>
              <a:buClr>
                <a:schemeClr val="tx1"/>
              </a:buClr>
            </a:pPr>
            <a:r>
              <a:rPr lang="en-US" sz="2000" smtClean="0">
                <a:solidFill>
                  <a:schemeClr val="bg1"/>
                </a:solidFill>
                <a:latin typeface="Frutiger"/>
              </a:rPr>
              <a:t>Focus on the issue, not the individual</a:t>
            </a:r>
          </a:p>
          <a:p>
            <a:pPr>
              <a:spcBef>
                <a:spcPct val="0"/>
              </a:spcBef>
              <a:buClr>
                <a:schemeClr val="tx1"/>
              </a:buClr>
              <a:buFont typeface="Arial" pitchFamily="34" charset="0"/>
              <a:buNone/>
            </a:pPr>
            <a:endParaRPr lang="en-US" sz="2000" smtClean="0">
              <a:solidFill>
                <a:schemeClr val="bg1"/>
              </a:solidFill>
              <a:latin typeface="Frutiger"/>
            </a:endParaRPr>
          </a:p>
          <a:p>
            <a:pPr>
              <a:spcBef>
                <a:spcPct val="0"/>
              </a:spcBef>
              <a:buClr>
                <a:schemeClr val="tx1"/>
              </a:buClr>
              <a:buFont typeface="Arial" pitchFamily="34" charset="0"/>
              <a:buNone/>
            </a:pPr>
            <a:endParaRPr lang="en-US" sz="2000" smtClean="0">
              <a:solidFill>
                <a:schemeClr val="bg1"/>
              </a:solidFill>
              <a:latin typeface="Frutiger"/>
            </a:endParaRPr>
          </a:p>
          <a:p>
            <a:pPr>
              <a:spcBef>
                <a:spcPct val="0"/>
              </a:spcBef>
              <a:buClr>
                <a:schemeClr val="tx1"/>
              </a:buClr>
            </a:pPr>
            <a:r>
              <a:rPr lang="en-US" sz="2000" smtClean="0">
                <a:solidFill>
                  <a:schemeClr val="bg1"/>
                </a:solidFill>
                <a:latin typeface="Frutiger"/>
              </a:rPr>
              <a:t>Address the specific issue with examples</a:t>
            </a:r>
          </a:p>
          <a:p>
            <a:pPr>
              <a:spcBef>
                <a:spcPct val="0"/>
              </a:spcBef>
              <a:buClr>
                <a:schemeClr val="tx1"/>
              </a:buClr>
            </a:pPr>
            <a:r>
              <a:rPr lang="en-US" sz="2000" smtClean="0">
                <a:solidFill>
                  <a:schemeClr val="bg1"/>
                </a:solidFill>
                <a:latin typeface="Frutiger"/>
              </a:rPr>
              <a:t>Make sure your facts are correct</a:t>
            </a:r>
          </a:p>
          <a:p>
            <a:pPr>
              <a:spcBef>
                <a:spcPct val="0"/>
              </a:spcBef>
              <a:buClr>
                <a:schemeClr val="tx1"/>
              </a:buClr>
            </a:pPr>
            <a:r>
              <a:rPr lang="en-US" sz="2000" smtClean="0">
                <a:solidFill>
                  <a:schemeClr val="bg1"/>
                </a:solidFill>
                <a:latin typeface="Frutiger"/>
              </a:rPr>
              <a:t>Allow time for comments and reactions</a:t>
            </a:r>
          </a:p>
          <a:p>
            <a:pPr>
              <a:spcBef>
                <a:spcPct val="0"/>
              </a:spcBef>
              <a:buClr>
                <a:schemeClr val="tx1"/>
              </a:buClr>
            </a:pPr>
            <a:r>
              <a:rPr lang="en-US" sz="2000" smtClean="0">
                <a:solidFill>
                  <a:schemeClr val="bg1"/>
                </a:solidFill>
                <a:latin typeface="Frutiger"/>
              </a:rPr>
              <a:t>Listen for understanding</a:t>
            </a:r>
          </a:p>
          <a:p>
            <a:pPr>
              <a:spcBef>
                <a:spcPct val="0"/>
              </a:spcBef>
              <a:buClr>
                <a:schemeClr val="tx1"/>
              </a:buClr>
              <a:buFont typeface="Arial" pitchFamily="34" charset="0"/>
              <a:buNone/>
            </a:pPr>
            <a:endParaRPr lang="en-US" sz="2000" smtClean="0">
              <a:solidFill>
                <a:schemeClr val="bg1"/>
              </a:solidFill>
              <a:latin typeface="Frutiger"/>
            </a:endParaRPr>
          </a:p>
          <a:p>
            <a:pPr>
              <a:spcBef>
                <a:spcPct val="0"/>
              </a:spcBef>
              <a:buClr>
                <a:schemeClr val="tx1"/>
              </a:buClr>
            </a:pPr>
            <a:r>
              <a:rPr lang="en-US" sz="2000" smtClean="0">
                <a:solidFill>
                  <a:schemeClr val="bg1"/>
                </a:solidFill>
                <a:latin typeface="Frutiger"/>
              </a:rPr>
              <a:t>Stay focused on the performance &amp; what you expect in the future</a:t>
            </a:r>
          </a:p>
          <a:p>
            <a:pPr>
              <a:spcBef>
                <a:spcPct val="0"/>
              </a:spcBef>
              <a:buClr>
                <a:schemeClr val="tx1"/>
              </a:buClr>
            </a:pPr>
            <a:r>
              <a:rPr lang="en-US" sz="2000" smtClean="0">
                <a:solidFill>
                  <a:schemeClr val="bg1"/>
                </a:solidFill>
                <a:latin typeface="Frutiger"/>
              </a:rPr>
              <a:t>Work with employee to develop action plan, explore needed resources/support</a:t>
            </a:r>
          </a:p>
          <a:p>
            <a:pPr>
              <a:spcBef>
                <a:spcPct val="0"/>
              </a:spcBef>
              <a:buClr>
                <a:schemeClr val="tx1"/>
              </a:buClr>
              <a:buFont typeface="Arial" pitchFamily="34" charset="0"/>
              <a:buNone/>
            </a:pPr>
            <a:endParaRPr lang="en-US" sz="2000" smtClean="0">
              <a:solidFill>
                <a:schemeClr val="bg1"/>
              </a:solidFill>
              <a:latin typeface="Frutiger"/>
            </a:endParaRPr>
          </a:p>
          <a:p>
            <a:pPr>
              <a:spcBef>
                <a:spcPct val="0"/>
              </a:spcBef>
              <a:buClr>
                <a:schemeClr val="tx1"/>
              </a:buClr>
            </a:pPr>
            <a:endParaRPr lang="en-US" sz="2000" smtClean="0">
              <a:solidFill>
                <a:schemeClr val="bg1"/>
              </a:solidFill>
              <a:latin typeface="Frutiger"/>
            </a:endParaRPr>
          </a:p>
        </p:txBody>
      </p:sp>
      <p:sp>
        <p:nvSpPr>
          <p:cNvPr id="40965" name="WordArt 5"/>
          <p:cNvSpPr>
            <a:spLocks noChangeArrowheads="1" noChangeShapeType="1" noTextEdit="1"/>
          </p:cNvSpPr>
          <p:nvPr/>
        </p:nvSpPr>
        <p:spPr bwMode="auto">
          <a:xfrm rot="-1115727">
            <a:off x="498475" y="3841750"/>
            <a:ext cx="2362200" cy="439738"/>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FFFF"/>
                </a:solidFill>
                <a:latin typeface="Arial Black"/>
              </a:rPr>
              <a:t>CLARIFY</a:t>
            </a:r>
          </a:p>
        </p:txBody>
      </p:sp>
      <p:sp>
        <p:nvSpPr>
          <p:cNvPr id="40966" name="WordArt 6"/>
          <p:cNvSpPr>
            <a:spLocks noChangeArrowheads="1" noChangeShapeType="1" noTextEdit="1"/>
          </p:cNvSpPr>
          <p:nvPr/>
        </p:nvSpPr>
        <p:spPr bwMode="auto">
          <a:xfrm rot="-1115727">
            <a:off x="498475" y="5395913"/>
            <a:ext cx="2274888" cy="466725"/>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FFFF"/>
                </a:solidFill>
                <a:latin typeface="Arial Black"/>
              </a:rPr>
              <a:t>DEVELOP</a:t>
            </a: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743200" y="2286000"/>
            <a:ext cx="5562600" cy="2895600"/>
          </a:xfrm>
          <a:prstGeom prst="rect">
            <a:avLst/>
          </a:prstGeom>
          <a:noFill/>
          <a:ln w="12700">
            <a:noFill/>
            <a:miter lim="800000"/>
            <a:headEnd/>
            <a:tailEnd/>
          </a:ln>
        </p:spPr>
        <p:txBody>
          <a:bodyPr>
            <a:spAutoFit/>
          </a:bodyPr>
          <a:lstStyle/>
          <a:p>
            <a:pPr eaLnBrk="0" hangingPunct="0">
              <a:buFontTx/>
              <a:buChar char="•"/>
            </a:pPr>
            <a:r>
              <a:rPr lang="en-US" sz="2400">
                <a:solidFill>
                  <a:schemeClr val="tx2"/>
                </a:solidFill>
              </a:rPr>
              <a:t>  </a:t>
            </a:r>
            <a:r>
              <a:rPr lang="en-US" sz="2000">
                <a:solidFill>
                  <a:schemeClr val="bg1"/>
                </a:solidFill>
                <a:latin typeface="Frutiger"/>
              </a:rPr>
              <a:t>Specify actions to take</a:t>
            </a:r>
          </a:p>
          <a:p>
            <a:pPr eaLnBrk="0" hangingPunct="0">
              <a:buFontTx/>
              <a:buChar char="•"/>
            </a:pPr>
            <a:r>
              <a:rPr lang="en-US" sz="2000">
                <a:solidFill>
                  <a:schemeClr val="bg1"/>
                </a:solidFill>
                <a:latin typeface="Frutiger"/>
              </a:rPr>
              <a:t>   Confirm needed support/resources</a:t>
            </a:r>
          </a:p>
          <a:p>
            <a:pPr eaLnBrk="0" hangingPunct="0">
              <a:buFontTx/>
              <a:buChar char="•"/>
            </a:pPr>
            <a:r>
              <a:rPr lang="en-US" sz="2000">
                <a:solidFill>
                  <a:schemeClr val="bg1"/>
                </a:solidFill>
                <a:latin typeface="Frutiger"/>
              </a:rPr>
              <a:t>   Confirm how and when to track progress</a:t>
            </a:r>
          </a:p>
          <a:p>
            <a:pPr eaLnBrk="0" hangingPunct="0"/>
            <a:endParaRPr lang="en-US" sz="2000">
              <a:solidFill>
                <a:schemeClr val="bg1"/>
              </a:solidFill>
              <a:latin typeface="Frutiger"/>
            </a:endParaRPr>
          </a:p>
          <a:p>
            <a:pPr eaLnBrk="0" hangingPunct="0"/>
            <a:endParaRPr lang="en-US" sz="2000">
              <a:solidFill>
                <a:schemeClr val="bg1"/>
              </a:solidFill>
              <a:latin typeface="Frutiger"/>
            </a:endParaRPr>
          </a:p>
          <a:p>
            <a:pPr eaLnBrk="0" hangingPunct="0">
              <a:buFontTx/>
              <a:buChar char="•"/>
            </a:pPr>
            <a:r>
              <a:rPr lang="en-US" sz="2000">
                <a:solidFill>
                  <a:schemeClr val="bg1"/>
                </a:solidFill>
                <a:latin typeface="Frutiger"/>
              </a:rPr>
              <a:t>   Check employee’s confidence level </a:t>
            </a:r>
          </a:p>
          <a:p>
            <a:pPr eaLnBrk="0" hangingPunct="0"/>
            <a:r>
              <a:rPr lang="en-US" sz="2000">
                <a:solidFill>
                  <a:schemeClr val="bg1"/>
                </a:solidFill>
                <a:latin typeface="Frutiger"/>
              </a:rPr>
              <a:t>    with the plan</a:t>
            </a:r>
          </a:p>
          <a:p>
            <a:pPr eaLnBrk="0" hangingPunct="0">
              <a:buFontTx/>
              <a:buChar char="•"/>
            </a:pPr>
            <a:r>
              <a:rPr lang="en-US" sz="2000">
                <a:solidFill>
                  <a:schemeClr val="bg1"/>
                </a:solidFill>
                <a:latin typeface="Frutiger"/>
              </a:rPr>
              <a:t>   Reiterate your support/ availability for </a:t>
            </a:r>
          </a:p>
          <a:p>
            <a:pPr eaLnBrk="0" hangingPunct="0"/>
            <a:r>
              <a:rPr lang="en-US" sz="2000">
                <a:solidFill>
                  <a:schemeClr val="bg1"/>
                </a:solidFill>
                <a:latin typeface="Frutiger"/>
              </a:rPr>
              <a:t>    discussion</a:t>
            </a:r>
          </a:p>
        </p:txBody>
      </p:sp>
      <p:sp>
        <p:nvSpPr>
          <p:cNvPr id="41987" name="WordArt 3"/>
          <p:cNvSpPr>
            <a:spLocks noChangeArrowheads="1" noChangeShapeType="1" noTextEdit="1"/>
          </p:cNvSpPr>
          <p:nvPr/>
        </p:nvSpPr>
        <p:spPr bwMode="auto">
          <a:xfrm rot="-1115727">
            <a:off x="838200" y="2971800"/>
            <a:ext cx="1641475" cy="409575"/>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FFFF"/>
                </a:solidFill>
                <a:latin typeface="Arial Black"/>
              </a:rPr>
              <a:t>AGREE</a:t>
            </a:r>
          </a:p>
        </p:txBody>
      </p:sp>
      <p:sp>
        <p:nvSpPr>
          <p:cNvPr id="41988" name="WordArt 4"/>
          <p:cNvSpPr>
            <a:spLocks noChangeArrowheads="1" noChangeShapeType="1" noTextEdit="1"/>
          </p:cNvSpPr>
          <p:nvPr/>
        </p:nvSpPr>
        <p:spPr bwMode="auto">
          <a:xfrm rot="-1115727">
            <a:off x="838200" y="4419600"/>
            <a:ext cx="1641475" cy="409575"/>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FFFF"/>
                </a:solidFill>
                <a:latin typeface="Arial Black"/>
              </a:rPr>
              <a:t>CLOSE</a:t>
            </a:r>
          </a:p>
        </p:txBody>
      </p:sp>
      <p:sp>
        <p:nvSpPr>
          <p:cNvPr id="89093" name="Rectangle 5"/>
          <p:cNvSpPr>
            <a:spLocks noGrp="1" noChangeArrowheads="1"/>
          </p:cNvSpPr>
          <p:nvPr>
            <p:ph type="title" idx="4294967295"/>
          </p:nvPr>
        </p:nvSpPr>
        <p:spPr bwMode="auto">
          <a:xfrm>
            <a:off x="457200" y="685800"/>
            <a:ext cx="8229600" cy="1143000"/>
          </a:xfrm>
          <a:prstGeom prst="rect">
            <a:avLst/>
          </a:prstGeom>
          <a:ln w="12700">
            <a:miter lim="800000"/>
            <a:headEnd/>
            <a:tailEnd/>
          </a:ln>
        </p:spPr>
        <p:txBody>
          <a:bodyPr lIns="92075" tIns="46038" rIns="92075" bIns="46038" anchor="ctr"/>
          <a:lstStyle/>
          <a:p>
            <a:pPr>
              <a:defRPr/>
            </a:pPr>
            <a:r>
              <a:rPr lang="en-US" sz="2800" b="1" smtClean="0">
                <a:solidFill>
                  <a:schemeClr val="bg1"/>
                </a:solidFill>
                <a:effectLst>
                  <a:outerShdw blurRad="38100" dist="38100" dir="2700000" algn="tl">
                    <a:srgbClr val="C0C0C0"/>
                  </a:outerShdw>
                </a:effectLst>
                <a:latin typeface="Minion"/>
              </a:rPr>
              <a:t>Tips for Giving Effective Feedback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Oval 36"/>
          <p:cNvSpPr>
            <a:spLocks noChangeArrowheads="1"/>
          </p:cNvSpPr>
          <p:nvPr/>
        </p:nvSpPr>
        <p:spPr bwMode="auto">
          <a:xfrm>
            <a:off x="2667000" y="2133600"/>
            <a:ext cx="3200400" cy="2819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10629" name="Rectangle 37"/>
          <p:cNvSpPr>
            <a:spLocks noGrp="1" noChangeArrowheads="1"/>
          </p:cNvSpPr>
          <p:nvPr>
            <p:ph type="title" idx="4294967295"/>
          </p:nvPr>
        </p:nvSpPr>
        <p:spPr bwMode="auto">
          <a:xfrm>
            <a:off x="2971800" y="2971800"/>
            <a:ext cx="2743200" cy="731838"/>
          </a:xfrm>
          <a:prstGeom prst="rect">
            <a:avLst/>
          </a:prstGeom>
          <a:noFill/>
          <a:ln>
            <a:miter lim="800000"/>
            <a:headEnd/>
            <a:tailEnd/>
          </a:ln>
        </p:spPr>
        <p:txBody>
          <a:bodyPr/>
          <a:lstStyle/>
          <a:p>
            <a:r>
              <a:rPr lang="en-US" sz="2800" smtClean="0">
                <a:solidFill>
                  <a:schemeClr val="bg1"/>
                </a:solidFill>
                <a:latin typeface="Minion"/>
              </a:rPr>
              <a:t>Performance</a:t>
            </a:r>
            <a:br>
              <a:rPr lang="en-US" sz="2800" smtClean="0">
                <a:solidFill>
                  <a:schemeClr val="bg1"/>
                </a:solidFill>
                <a:latin typeface="Minion"/>
              </a:rPr>
            </a:br>
            <a:r>
              <a:rPr lang="en-US" sz="2800" smtClean="0">
                <a:solidFill>
                  <a:schemeClr val="bg1"/>
                </a:solidFill>
                <a:latin typeface="Minion"/>
              </a:rPr>
              <a:t>Management</a:t>
            </a:r>
          </a:p>
        </p:txBody>
      </p:sp>
      <p:sp>
        <p:nvSpPr>
          <p:cNvPr id="15364" name="WordArt 40"/>
          <p:cNvSpPr>
            <a:spLocks noChangeArrowheads="1" noChangeShapeType="1" noTextEdit="1"/>
          </p:cNvSpPr>
          <p:nvPr/>
        </p:nvSpPr>
        <p:spPr bwMode="auto">
          <a:xfrm rot="2786342">
            <a:off x="2301875" y="1444626"/>
            <a:ext cx="4052887" cy="4056062"/>
          </a:xfrm>
          <a:prstGeom prst="rect">
            <a:avLst/>
          </a:prstGeom>
        </p:spPr>
        <p:txBody>
          <a:bodyPr spcFirstLastPara="1" wrap="none" fromWordArt="1">
            <a:prstTxWarp prst="textArchUp">
              <a:avLst>
                <a:gd name="adj" fmla="val 5890166"/>
              </a:avLst>
            </a:prstTxWarp>
          </a:bodyPr>
          <a:lstStyle/>
          <a:p>
            <a:pPr algn="ctr"/>
            <a:r>
              <a:rPr lang="en-US" sz="2400" kern="10">
                <a:ln w="9525">
                  <a:solidFill>
                    <a:schemeClr val="bg1"/>
                  </a:solidFill>
                  <a:round/>
                  <a:headEnd/>
                  <a:tailEnd/>
                </a:ln>
                <a:solidFill>
                  <a:schemeClr val="bg1"/>
                </a:solidFill>
                <a:latin typeface="Bradley Hand ITC"/>
              </a:rPr>
              <a:t>Establishing Yearly Goals and Objectives... Coaching... Learning... Communicating...Altering... Evaluating...</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1062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62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bwMode="auto">
          <a:xfrm>
            <a:off x="762000" y="1104900"/>
            <a:ext cx="7924800" cy="685800"/>
          </a:xfrm>
          <a:prstGeom prst="rect">
            <a:avLst/>
          </a:prstGeom>
          <a:solidFill>
            <a:srgbClr val="FFFFFF"/>
          </a:solidFill>
          <a:ln>
            <a:solidFill>
              <a:srgbClr val="000000"/>
            </a:solidFill>
            <a:miter lim="800000"/>
            <a:headEnd/>
            <a:tailEnd/>
          </a:ln>
        </p:spPr>
        <p:txBody>
          <a:bodyPr/>
          <a:lstStyle/>
          <a:p>
            <a:r>
              <a:rPr lang="en-US" sz="2800" b="1" smtClean="0">
                <a:latin typeface="Minion"/>
              </a:rPr>
              <a:t>Closing the Performance Evaluation Session</a:t>
            </a:r>
          </a:p>
        </p:txBody>
      </p:sp>
      <p:sp>
        <p:nvSpPr>
          <p:cNvPr id="43011" name="Rectangle 3"/>
          <p:cNvSpPr>
            <a:spLocks noGrp="1" noChangeArrowheads="1"/>
          </p:cNvSpPr>
          <p:nvPr>
            <p:ph type="body" idx="4294967295"/>
          </p:nvPr>
        </p:nvSpPr>
        <p:spPr bwMode="auto">
          <a:xfrm>
            <a:off x="457200" y="1905000"/>
            <a:ext cx="6934200" cy="4419600"/>
          </a:xfrm>
          <a:prstGeom prst="rect">
            <a:avLst/>
          </a:prstGeom>
          <a:noFill/>
          <a:ln>
            <a:solidFill>
              <a:srgbClr val="000000"/>
            </a:solidFill>
            <a:miter lim="800000"/>
            <a:headEnd/>
            <a:tailEnd/>
          </a:ln>
        </p:spPr>
        <p:txBody>
          <a:bodyPr/>
          <a:lstStyle/>
          <a:p>
            <a:pPr>
              <a:spcBef>
                <a:spcPct val="50000"/>
              </a:spcBef>
              <a:buFont typeface="Arial" pitchFamily="34" charset="0"/>
              <a:buNone/>
            </a:pPr>
            <a:r>
              <a:rPr lang="en-US" sz="2000" smtClean="0">
                <a:solidFill>
                  <a:srgbClr val="BCD3EE"/>
                </a:solidFill>
                <a:latin typeface="Frutiger"/>
              </a:rPr>
              <a:t>After discussion and making any necessary changes</a:t>
            </a:r>
          </a:p>
          <a:p>
            <a:pPr>
              <a:spcBef>
                <a:spcPct val="50000"/>
              </a:spcBef>
              <a:buFont typeface="Arial" pitchFamily="34" charset="0"/>
              <a:buNone/>
            </a:pPr>
            <a:r>
              <a:rPr lang="en-US" sz="2000" smtClean="0">
                <a:solidFill>
                  <a:srgbClr val="BCD3EE"/>
                </a:solidFill>
                <a:latin typeface="Frutiger"/>
              </a:rPr>
              <a:t>(may take more than one session):</a:t>
            </a:r>
          </a:p>
          <a:p>
            <a:pPr>
              <a:spcBef>
                <a:spcPct val="50000"/>
              </a:spcBef>
              <a:buFont typeface="Arial" pitchFamily="34" charset="0"/>
              <a:buNone/>
            </a:pPr>
            <a:endParaRPr lang="en-US" sz="2000" smtClean="0">
              <a:solidFill>
                <a:srgbClr val="BCD3EE"/>
              </a:solidFill>
              <a:latin typeface="Frutiger"/>
            </a:endParaRPr>
          </a:p>
          <a:p>
            <a:pPr>
              <a:spcBef>
                <a:spcPct val="50000"/>
              </a:spcBef>
            </a:pPr>
            <a:r>
              <a:rPr lang="en-US" sz="2000" smtClean="0">
                <a:solidFill>
                  <a:schemeClr val="bg1"/>
                </a:solidFill>
                <a:latin typeface="Frutiger"/>
              </a:rPr>
              <a:t>Have employee sign original form</a:t>
            </a:r>
          </a:p>
          <a:p>
            <a:pPr>
              <a:spcBef>
                <a:spcPct val="50000"/>
              </a:spcBef>
            </a:pPr>
            <a:endParaRPr lang="en-US" sz="1600" smtClean="0">
              <a:solidFill>
                <a:schemeClr val="bg1"/>
              </a:solidFill>
              <a:latin typeface="Frutiger"/>
            </a:endParaRPr>
          </a:p>
          <a:p>
            <a:pPr>
              <a:spcBef>
                <a:spcPct val="50000"/>
              </a:spcBef>
            </a:pPr>
            <a:r>
              <a:rPr lang="en-US" sz="2000" smtClean="0">
                <a:solidFill>
                  <a:schemeClr val="bg1"/>
                </a:solidFill>
                <a:latin typeface="Frutiger"/>
              </a:rPr>
              <a:t>Send original signed form to Human Resources, give copy to employee and keep copy in supervisor</a:t>
            </a:r>
            <a:r>
              <a:rPr lang="en-US" sz="2000" smtClean="0">
                <a:solidFill>
                  <a:schemeClr val="bg1"/>
                </a:solidFill>
              </a:rPr>
              <a:t>’</a:t>
            </a:r>
            <a:r>
              <a:rPr lang="en-US" sz="2000" smtClean="0">
                <a:solidFill>
                  <a:schemeClr val="bg1"/>
                </a:solidFill>
                <a:latin typeface="Frutiger"/>
              </a:rPr>
              <a:t>s file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bwMode="auto">
          <a:xfrm>
            <a:off x="457200" y="1066800"/>
            <a:ext cx="8229600" cy="609600"/>
          </a:xfrm>
          <a:prstGeom prst="rect">
            <a:avLst/>
          </a:prstGeom>
          <a:solidFill>
            <a:srgbClr val="FFFFFF"/>
          </a:solidFill>
          <a:ln>
            <a:solidFill>
              <a:srgbClr val="000000"/>
            </a:solidFill>
            <a:miter lim="800000"/>
            <a:headEnd/>
            <a:tailEnd/>
          </a:ln>
        </p:spPr>
        <p:txBody>
          <a:bodyPr/>
          <a:lstStyle/>
          <a:p>
            <a:r>
              <a:rPr lang="en-US" sz="2800" b="1" smtClean="0">
                <a:latin typeface="Minion"/>
              </a:rPr>
              <a:t>Appeals Process for Performance Evaluations</a:t>
            </a:r>
          </a:p>
        </p:txBody>
      </p:sp>
      <p:sp>
        <p:nvSpPr>
          <p:cNvPr id="44035" name="Rectangle 3"/>
          <p:cNvSpPr>
            <a:spLocks noGrp="1" noChangeArrowheads="1"/>
          </p:cNvSpPr>
          <p:nvPr>
            <p:ph type="body" idx="4294967295"/>
          </p:nvPr>
        </p:nvSpPr>
        <p:spPr bwMode="auto">
          <a:xfrm>
            <a:off x="457200" y="2133600"/>
            <a:ext cx="8229600" cy="4525963"/>
          </a:xfrm>
          <a:prstGeom prst="rect">
            <a:avLst/>
          </a:prstGeom>
          <a:noFill/>
          <a:ln>
            <a:solidFill>
              <a:srgbClr val="000000"/>
            </a:solidFill>
            <a:miter lim="800000"/>
            <a:headEnd/>
            <a:tailEnd/>
          </a:ln>
        </p:spPr>
        <p:txBody>
          <a:bodyPr/>
          <a:lstStyle/>
          <a:p>
            <a:pPr>
              <a:lnSpc>
                <a:spcPct val="80000"/>
              </a:lnSpc>
              <a:buFont typeface="Arial" pitchFamily="34" charset="0"/>
              <a:buNone/>
            </a:pPr>
            <a:r>
              <a:rPr lang="en-US" sz="2000" b="1" smtClean="0">
                <a:solidFill>
                  <a:srgbClr val="BCD3EE"/>
                </a:solidFill>
                <a:latin typeface="Frutiger"/>
              </a:rPr>
              <a:t>If employee disagrees with evaluation:</a:t>
            </a:r>
          </a:p>
          <a:p>
            <a:pPr>
              <a:lnSpc>
                <a:spcPct val="80000"/>
              </a:lnSpc>
              <a:spcBef>
                <a:spcPct val="50000"/>
              </a:spcBef>
            </a:pPr>
            <a:endParaRPr lang="en-US" sz="1800" smtClean="0">
              <a:solidFill>
                <a:schemeClr val="bg1"/>
              </a:solidFill>
              <a:latin typeface="Frutiger"/>
            </a:endParaRPr>
          </a:p>
          <a:p>
            <a:pPr>
              <a:lnSpc>
                <a:spcPct val="80000"/>
              </a:lnSpc>
              <a:spcBef>
                <a:spcPct val="50000"/>
              </a:spcBef>
            </a:pPr>
            <a:r>
              <a:rPr lang="en-US" sz="2000" smtClean="0">
                <a:solidFill>
                  <a:schemeClr val="bg1"/>
                </a:solidFill>
                <a:latin typeface="Frutiger"/>
              </a:rPr>
              <a:t>Employee should discuss the issue with supervisor</a:t>
            </a:r>
          </a:p>
          <a:p>
            <a:pPr>
              <a:lnSpc>
                <a:spcPct val="80000"/>
              </a:lnSpc>
              <a:spcBef>
                <a:spcPct val="50000"/>
              </a:spcBef>
            </a:pPr>
            <a:r>
              <a:rPr lang="en-US" sz="2000" smtClean="0">
                <a:solidFill>
                  <a:schemeClr val="bg1"/>
                </a:solidFill>
                <a:latin typeface="Frutiger"/>
              </a:rPr>
              <a:t>If not resolved, employee may appeal to the reviewer for another review of the evaluation, within 10 workdays of the initial performance meeting</a:t>
            </a:r>
          </a:p>
          <a:p>
            <a:pPr>
              <a:lnSpc>
                <a:spcPct val="80000"/>
              </a:lnSpc>
              <a:spcBef>
                <a:spcPct val="50000"/>
              </a:spcBef>
            </a:pPr>
            <a:r>
              <a:rPr lang="en-US" sz="2000" smtClean="0">
                <a:solidFill>
                  <a:schemeClr val="bg1"/>
                </a:solidFill>
                <a:latin typeface="Frutiger"/>
              </a:rPr>
              <a:t>Reviewer should discuss appeal with supervisor</a:t>
            </a:r>
          </a:p>
          <a:p>
            <a:pPr>
              <a:lnSpc>
                <a:spcPct val="80000"/>
              </a:lnSpc>
              <a:spcBef>
                <a:spcPct val="50000"/>
              </a:spcBef>
            </a:pPr>
            <a:r>
              <a:rPr lang="en-US" sz="2000" smtClean="0">
                <a:solidFill>
                  <a:schemeClr val="bg1"/>
                </a:solidFill>
                <a:latin typeface="Frutiger"/>
              </a:rPr>
              <a:t>Reviewer should provide employee a written response with 5 workdays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bwMode="auto">
          <a:xfrm>
            <a:off x="609600" y="1112838"/>
            <a:ext cx="8229600" cy="639762"/>
          </a:xfrm>
          <a:prstGeom prst="rect">
            <a:avLst/>
          </a:prstGeom>
          <a:noFill/>
          <a:ln>
            <a:solidFill>
              <a:srgbClr val="000000"/>
            </a:solidFill>
            <a:miter lim="800000"/>
            <a:headEnd/>
            <a:tailEnd/>
          </a:ln>
        </p:spPr>
        <p:txBody>
          <a:bodyPr/>
          <a:lstStyle/>
          <a:p>
            <a:r>
              <a:rPr lang="en-US" sz="2800" dirty="0" smtClean="0">
                <a:solidFill>
                  <a:schemeClr val="bg1"/>
                </a:solidFill>
                <a:latin typeface="Minion"/>
              </a:rPr>
              <a:t>Key Aspect of </a:t>
            </a:r>
            <a:r>
              <a:rPr lang="en-US" sz="2800" dirty="0" smtClean="0">
                <a:solidFill>
                  <a:schemeClr val="bg1"/>
                </a:solidFill>
              </a:rPr>
              <a:t>“</a:t>
            </a:r>
            <a:r>
              <a:rPr lang="en-US" sz="2800" dirty="0" smtClean="0">
                <a:solidFill>
                  <a:schemeClr val="bg1"/>
                </a:solidFill>
                <a:latin typeface="Minion"/>
              </a:rPr>
              <a:t>Top-Notch</a:t>
            </a:r>
            <a:r>
              <a:rPr lang="en-US" sz="2800" dirty="0" smtClean="0">
                <a:solidFill>
                  <a:schemeClr val="bg1"/>
                </a:solidFill>
              </a:rPr>
              <a:t>”</a:t>
            </a:r>
            <a:r>
              <a:rPr lang="en-US" sz="2800" dirty="0" smtClean="0">
                <a:solidFill>
                  <a:schemeClr val="bg1"/>
                </a:solidFill>
                <a:latin typeface="Minion"/>
              </a:rPr>
              <a:t> Coach:</a:t>
            </a:r>
          </a:p>
        </p:txBody>
      </p:sp>
      <p:sp>
        <p:nvSpPr>
          <p:cNvPr id="1028" name="Rectangle 3"/>
          <p:cNvSpPr>
            <a:spLocks noGrp="1" noChangeArrowheads="1"/>
          </p:cNvSpPr>
          <p:nvPr>
            <p:ph type="body" sz="half" idx="4294967295"/>
          </p:nvPr>
        </p:nvSpPr>
        <p:spPr bwMode="auto">
          <a:xfrm>
            <a:off x="825500" y="2209800"/>
            <a:ext cx="4724400" cy="3429000"/>
          </a:xfrm>
          <a:prstGeom prst="rect">
            <a:avLst/>
          </a:prstGeom>
          <a:noFill/>
          <a:ln>
            <a:solidFill>
              <a:srgbClr val="000000"/>
            </a:solidFill>
            <a:miter lim="800000"/>
            <a:headEnd/>
            <a:tailEnd/>
          </a:ln>
        </p:spPr>
        <p:txBody>
          <a:bodyPr/>
          <a:lstStyle/>
          <a:p>
            <a:pPr>
              <a:buFont typeface="Arial" pitchFamily="34" charset="0"/>
              <a:buNone/>
            </a:pPr>
            <a:r>
              <a:rPr lang="en-US" sz="2400" i="1" dirty="0" smtClean="0">
                <a:solidFill>
                  <a:schemeClr val="bg1"/>
                </a:solidFill>
              </a:rPr>
              <a:t>“</a:t>
            </a:r>
            <a:r>
              <a:rPr lang="en-US" sz="2400" i="1" dirty="0" smtClean="0">
                <a:solidFill>
                  <a:schemeClr val="bg1"/>
                </a:solidFill>
                <a:latin typeface="Frutiger"/>
              </a:rPr>
              <a:t>T</a:t>
            </a:r>
            <a:r>
              <a:rPr lang="en-US" sz="2400" i="1" dirty="0" smtClean="0">
                <a:solidFill>
                  <a:schemeClr val="bg1"/>
                </a:solidFill>
                <a:latin typeface="Frutiger"/>
              </a:rPr>
              <a:t>he </a:t>
            </a:r>
            <a:r>
              <a:rPr lang="en-US" sz="2400" i="1" dirty="0" smtClean="0">
                <a:solidFill>
                  <a:schemeClr val="bg1"/>
                </a:solidFill>
                <a:latin typeface="Frutiger"/>
              </a:rPr>
              <a:t>ability to bring out the best in each of his/her team members</a:t>
            </a:r>
            <a:r>
              <a:rPr lang="en-US" sz="2400" i="1" dirty="0" smtClean="0">
                <a:solidFill>
                  <a:schemeClr val="bg1"/>
                </a:solidFill>
              </a:rPr>
              <a:t>”</a:t>
            </a:r>
            <a:endParaRPr lang="en-US" sz="2400" i="1" dirty="0" smtClean="0">
              <a:solidFill>
                <a:schemeClr val="bg1"/>
              </a:solidFill>
              <a:latin typeface="Frutiger"/>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bwMode="auto">
          <a:xfrm>
            <a:off x="762000" y="1295400"/>
            <a:ext cx="7924800" cy="1143000"/>
          </a:xfrm>
          <a:prstGeom prst="roundRect">
            <a:avLst>
              <a:gd name="adj" fmla="val 21667"/>
            </a:avLst>
          </a:prstGeom>
          <a:noFill/>
          <a:ln>
            <a:round/>
            <a:headEnd/>
            <a:tailEnd/>
          </a:ln>
        </p:spPr>
        <p:txBody>
          <a:bodyPr lIns="92075" tIns="46038" rIns="92075" bIns="46038" anchor="ctr"/>
          <a:lstStyle/>
          <a:p>
            <a:pPr eaLnBrk="1" hangingPunct="1"/>
            <a:r>
              <a:rPr lang="en-US" sz="4000" dirty="0" smtClean="0">
                <a:solidFill>
                  <a:schemeClr val="bg1"/>
                </a:solidFill>
                <a:latin typeface="Minion"/>
              </a:rPr>
              <a:t>Thank you!</a:t>
            </a:r>
            <a:r>
              <a:rPr lang="en-US" sz="3200" dirty="0" smtClean="0">
                <a:solidFill>
                  <a:schemeClr val="bg1"/>
                </a:solidFill>
                <a:latin typeface="Minion"/>
              </a:rPr>
              <a:t/>
            </a:r>
            <a:br>
              <a:rPr lang="en-US" sz="3200" dirty="0" smtClean="0">
                <a:solidFill>
                  <a:schemeClr val="bg1"/>
                </a:solidFill>
                <a:latin typeface="Minion"/>
              </a:rPr>
            </a:br>
            <a:endParaRPr lang="en-US" sz="3200" dirty="0" smtClean="0">
              <a:solidFill>
                <a:schemeClr val="bg1"/>
              </a:solidFill>
              <a:latin typeface="Minion"/>
            </a:endParaRPr>
          </a:p>
        </p:txBody>
      </p:sp>
      <p:sp>
        <p:nvSpPr>
          <p:cNvPr id="45061" name="TextBox 7"/>
          <p:cNvSpPr txBox="1">
            <a:spLocks noChangeArrowheads="1"/>
          </p:cNvSpPr>
          <p:nvPr/>
        </p:nvSpPr>
        <p:spPr bwMode="auto">
          <a:xfrm>
            <a:off x="1143000" y="2438400"/>
            <a:ext cx="6629400" cy="1077218"/>
          </a:xfrm>
          <a:prstGeom prst="rect">
            <a:avLst/>
          </a:prstGeom>
          <a:noFill/>
          <a:ln w="9525">
            <a:noFill/>
            <a:miter lim="800000"/>
            <a:headEnd/>
            <a:tailEnd/>
          </a:ln>
        </p:spPr>
        <p:txBody>
          <a:bodyPr wrap="square">
            <a:spAutoFit/>
          </a:bodyPr>
          <a:lstStyle/>
          <a:p>
            <a:pPr algn="ctr"/>
            <a:r>
              <a:rPr lang="en-US" sz="3200" i="1" dirty="0">
                <a:solidFill>
                  <a:srgbClr val="DCE6F2"/>
                </a:solidFill>
                <a:latin typeface="Frutiger"/>
              </a:rPr>
              <a:t>Your contributions make </a:t>
            </a:r>
          </a:p>
          <a:p>
            <a:pPr algn="ctr"/>
            <a:r>
              <a:rPr lang="en-US" sz="3200" i="1" dirty="0">
                <a:solidFill>
                  <a:srgbClr val="DCE6F2"/>
                </a:solidFill>
                <a:latin typeface="Frutiger"/>
              </a:rPr>
              <a:t>a difference</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16387" name="Rectangle 3"/>
          <p:cNvSpPr>
            <a:spLocks noGrp="1" noChangeArrowheads="1"/>
          </p:cNvSpPr>
          <p:nvPr>
            <p:ph type="title" idx="4294967295"/>
          </p:nvPr>
        </p:nvSpPr>
        <p:spPr bwMode="auto">
          <a:xfrm>
            <a:off x="457200" y="533400"/>
            <a:ext cx="8229600" cy="1143000"/>
          </a:xfrm>
          <a:prstGeom prst="rect">
            <a:avLst/>
          </a:prstGeom>
          <a:noFill/>
          <a:ln w="12700">
            <a:miter lim="800000"/>
            <a:headEnd/>
            <a:tailEnd/>
          </a:ln>
        </p:spPr>
        <p:txBody>
          <a:bodyPr lIns="90488" tIns="44450" rIns="90488" bIns="44450" anchor="b"/>
          <a:lstStyle/>
          <a:p>
            <a:r>
              <a:rPr lang="en-US" sz="2800" i="1" smtClean="0">
                <a:solidFill>
                  <a:schemeClr val="bg1"/>
                </a:solidFill>
                <a:latin typeface="Minion"/>
              </a:rPr>
              <a:t> 2 Forms of Performance Feedback</a:t>
            </a:r>
          </a:p>
        </p:txBody>
      </p:sp>
      <p:sp>
        <p:nvSpPr>
          <p:cNvPr id="16388" name="Rectangle 4"/>
          <p:cNvSpPr>
            <a:spLocks noGrp="1" noChangeArrowheads="1"/>
          </p:cNvSpPr>
          <p:nvPr>
            <p:ph type="body" sz="half" idx="4294967295"/>
          </p:nvPr>
        </p:nvSpPr>
        <p:spPr bwMode="auto">
          <a:xfrm>
            <a:off x="457200" y="1981200"/>
            <a:ext cx="3581400" cy="2438400"/>
          </a:xfrm>
          <a:prstGeom prst="rect">
            <a:avLst/>
          </a:prstGeom>
          <a:noFill/>
          <a:ln w="12700">
            <a:solidFill>
              <a:schemeClr val="tx1"/>
            </a:solidFill>
            <a:miter lim="800000"/>
            <a:headEnd/>
            <a:tailEnd/>
          </a:ln>
        </p:spPr>
        <p:txBody>
          <a:bodyPr lIns="90488" tIns="44450" rIns="90488" bIns="44450"/>
          <a:lstStyle/>
          <a:p>
            <a:pPr>
              <a:buClr>
                <a:schemeClr val="tx1"/>
              </a:buClr>
            </a:pPr>
            <a:r>
              <a:rPr lang="en-US" sz="2400" u="sng" smtClean="0">
                <a:solidFill>
                  <a:srgbClr val="BCD3EE"/>
                </a:solidFill>
                <a:latin typeface="Frutiger"/>
              </a:rPr>
              <a:t>Formal feedback</a:t>
            </a:r>
            <a:r>
              <a:rPr lang="en-US" sz="2400" smtClean="0">
                <a:solidFill>
                  <a:srgbClr val="BCD3EE"/>
                </a:solidFill>
                <a:latin typeface="Frutiger"/>
              </a:rPr>
              <a:t> </a:t>
            </a:r>
            <a:r>
              <a:rPr lang="en-US" sz="2400" smtClean="0">
                <a:solidFill>
                  <a:srgbClr val="BCD3EE"/>
                </a:solidFill>
              </a:rPr>
              <a:t>–</a:t>
            </a:r>
            <a:r>
              <a:rPr lang="en-US" sz="2400" smtClean="0">
                <a:solidFill>
                  <a:schemeClr val="bg1"/>
                </a:solidFill>
                <a:latin typeface="Frutiger"/>
              </a:rPr>
              <a:t> typically discussed, documented, and becomes official part of employee</a:t>
            </a:r>
            <a:r>
              <a:rPr lang="en-US" sz="2400" smtClean="0">
                <a:solidFill>
                  <a:schemeClr val="bg1"/>
                </a:solidFill>
              </a:rPr>
              <a:t>’</a:t>
            </a:r>
            <a:r>
              <a:rPr lang="en-US" sz="2400" smtClean="0">
                <a:solidFill>
                  <a:schemeClr val="bg1"/>
                </a:solidFill>
                <a:latin typeface="Frutiger"/>
              </a:rPr>
              <a:t>s record</a:t>
            </a:r>
          </a:p>
        </p:txBody>
      </p:sp>
      <p:sp>
        <p:nvSpPr>
          <p:cNvPr id="16389" name="Rectangle 5"/>
          <p:cNvSpPr>
            <a:spLocks noGrp="1" noChangeArrowheads="1"/>
          </p:cNvSpPr>
          <p:nvPr>
            <p:ph type="body" sz="half" idx="4294967295"/>
          </p:nvPr>
        </p:nvSpPr>
        <p:spPr bwMode="auto">
          <a:xfrm>
            <a:off x="3886200" y="3657600"/>
            <a:ext cx="3592513" cy="2438400"/>
          </a:xfrm>
          <a:prstGeom prst="rect">
            <a:avLst/>
          </a:prstGeom>
          <a:noFill/>
          <a:ln w="12700">
            <a:solidFill>
              <a:schemeClr val="tx1"/>
            </a:solidFill>
            <a:miter lim="800000"/>
            <a:headEnd/>
            <a:tailEnd/>
          </a:ln>
        </p:spPr>
        <p:txBody>
          <a:bodyPr lIns="90488" tIns="44450" rIns="90488" bIns="44450"/>
          <a:lstStyle/>
          <a:p>
            <a:pPr>
              <a:buClr>
                <a:schemeClr val="tx1"/>
              </a:buClr>
            </a:pPr>
            <a:r>
              <a:rPr lang="en-US" sz="2400" u="sng" smtClean="0">
                <a:solidFill>
                  <a:srgbClr val="BCD3EE"/>
                </a:solidFill>
                <a:latin typeface="Frutiger"/>
              </a:rPr>
              <a:t>Informal Feedback</a:t>
            </a:r>
            <a:r>
              <a:rPr lang="en-US" sz="2400" smtClean="0">
                <a:solidFill>
                  <a:srgbClr val="BCD3EE"/>
                </a:solidFill>
                <a:latin typeface="Frutiger"/>
              </a:rPr>
              <a:t> </a:t>
            </a:r>
            <a:r>
              <a:rPr lang="en-US" sz="2400" smtClean="0">
                <a:solidFill>
                  <a:srgbClr val="BCD3EE"/>
                </a:solidFill>
              </a:rPr>
              <a:t>–</a:t>
            </a:r>
            <a:r>
              <a:rPr lang="en-US" sz="2400" smtClean="0">
                <a:solidFill>
                  <a:schemeClr val="bg1"/>
                </a:solidFill>
                <a:latin typeface="Frutiger"/>
              </a:rPr>
              <a:t>   on-going, two-way performance discussions which are documented as appropriate</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17411" name="Rectangle 3"/>
          <p:cNvSpPr>
            <a:spLocks noGrp="1" noChangeArrowheads="1"/>
          </p:cNvSpPr>
          <p:nvPr>
            <p:ph type="title" idx="4294967295"/>
          </p:nvPr>
        </p:nvSpPr>
        <p:spPr bwMode="auto">
          <a:xfrm>
            <a:off x="457200" y="533400"/>
            <a:ext cx="8229600" cy="1143000"/>
          </a:xfrm>
          <a:prstGeom prst="rect">
            <a:avLst/>
          </a:prstGeom>
          <a:noFill/>
          <a:ln w="12700">
            <a:miter lim="800000"/>
            <a:headEnd/>
            <a:tailEnd/>
          </a:ln>
        </p:spPr>
        <p:txBody>
          <a:bodyPr lIns="90488" tIns="44450" rIns="90488" bIns="44450" anchor="b"/>
          <a:lstStyle/>
          <a:p>
            <a:r>
              <a:rPr lang="en-US" sz="3600" i="1" smtClean="0">
                <a:solidFill>
                  <a:srgbClr val="CC0000"/>
                </a:solidFill>
              </a:rPr>
              <a:t/>
            </a:r>
            <a:br>
              <a:rPr lang="en-US" sz="3600" i="1" smtClean="0">
                <a:solidFill>
                  <a:srgbClr val="CC0000"/>
                </a:solidFill>
              </a:rPr>
            </a:br>
            <a:r>
              <a:rPr lang="en-US" sz="2400" i="1" smtClean="0">
                <a:solidFill>
                  <a:schemeClr val="bg1"/>
                </a:solidFill>
                <a:latin typeface="Minion"/>
              </a:rPr>
              <a:t>Feedback During Performance Cycle Continued</a:t>
            </a:r>
          </a:p>
        </p:txBody>
      </p:sp>
      <p:sp>
        <p:nvSpPr>
          <p:cNvPr id="17412" name="Rectangle 4"/>
          <p:cNvSpPr>
            <a:spLocks noGrp="1" noChangeArrowheads="1"/>
          </p:cNvSpPr>
          <p:nvPr>
            <p:ph type="body" idx="4294967295"/>
          </p:nvPr>
        </p:nvSpPr>
        <p:spPr bwMode="auto">
          <a:xfrm>
            <a:off x="457200" y="1981200"/>
            <a:ext cx="8229600" cy="4525963"/>
          </a:xfrm>
          <a:prstGeom prst="rect">
            <a:avLst/>
          </a:prstGeom>
          <a:noFill/>
          <a:ln w="12700">
            <a:miter lim="800000"/>
            <a:headEnd/>
            <a:tailEnd/>
          </a:ln>
        </p:spPr>
        <p:txBody>
          <a:bodyPr lIns="90488" tIns="44450" rIns="90488" bIns="44450"/>
          <a:lstStyle/>
          <a:p>
            <a:pPr>
              <a:lnSpc>
                <a:spcPct val="90000"/>
              </a:lnSpc>
              <a:buFont typeface="Arial" pitchFamily="34" charset="0"/>
              <a:buNone/>
            </a:pPr>
            <a:r>
              <a:rPr lang="en-US" sz="2000" b="1" smtClean="0">
                <a:solidFill>
                  <a:srgbClr val="BCD3EE"/>
                </a:solidFill>
                <a:latin typeface="Frutiger"/>
              </a:rPr>
              <a:t>Purpose of Periodic Evaluations: (Formal and Informal)</a:t>
            </a:r>
          </a:p>
          <a:p>
            <a:pPr>
              <a:lnSpc>
                <a:spcPct val="90000"/>
              </a:lnSpc>
              <a:buFont typeface="Arial" pitchFamily="34" charset="0"/>
              <a:buNone/>
            </a:pPr>
            <a:endParaRPr lang="en-US" sz="500" b="1" smtClean="0">
              <a:solidFill>
                <a:srgbClr val="BCD3EE"/>
              </a:solidFill>
              <a:latin typeface="Frutiger"/>
            </a:endParaRPr>
          </a:p>
          <a:p>
            <a:pPr>
              <a:lnSpc>
                <a:spcPct val="90000"/>
              </a:lnSpc>
              <a:buClr>
                <a:schemeClr val="tx1"/>
              </a:buClr>
              <a:buFont typeface="Monotype Sorts" pitchFamily="2" charset="2"/>
              <a:buChar char="y"/>
            </a:pPr>
            <a:r>
              <a:rPr lang="en-US" sz="2000" smtClean="0">
                <a:solidFill>
                  <a:schemeClr val="bg1"/>
                </a:solidFill>
                <a:latin typeface="Frutiger"/>
              </a:rPr>
              <a:t>Develops trust</a:t>
            </a:r>
          </a:p>
          <a:p>
            <a:pPr>
              <a:lnSpc>
                <a:spcPct val="90000"/>
              </a:lnSpc>
              <a:buClr>
                <a:schemeClr val="tx1"/>
              </a:buClr>
              <a:buFont typeface="Monotype Sorts" pitchFamily="2" charset="2"/>
              <a:buChar char="y"/>
            </a:pPr>
            <a:r>
              <a:rPr lang="en-US" sz="2000" smtClean="0">
                <a:solidFill>
                  <a:schemeClr val="bg1"/>
                </a:solidFill>
                <a:latin typeface="Frutiger"/>
              </a:rPr>
              <a:t>Measures progress</a:t>
            </a:r>
          </a:p>
          <a:p>
            <a:pPr>
              <a:lnSpc>
                <a:spcPct val="90000"/>
              </a:lnSpc>
              <a:buClr>
                <a:schemeClr val="tx1"/>
              </a:buClr>
              <a:buFont typeface="Monotype Sorts" pitchFamily="2" charset="2"/>
              <a:buChar char="y"/>
            </a:pPr>
            <a:r>
              <a:rPr lang="en-US" sz="2000" smtClean="0">
                <a:solidFill>
                  <a:schemeClr val="bg1"/>
                </a:solidFill>
                <a:latin typeface="Frutiger"/>
              </a:rPr>
              <a:t>Allows for two-way feedback</a:t>
            </a:r>
          </a:p>
          <a:p>
            <a:pPr>
              <a:lnSpc>
                <a:spcPct val="90000"/>
              </a:lnSpc>
              <a:buClr>
                <a:schemeClr val="tx1"/>
              </a:buClr>
              <a:buFont typeface="Monotype Sorts" pitchFamily="2" charset="2"/>
              <a:buChar char="y"/>
            </a:pPr>
            <a:r>
              <a:rPr lang="en-US" sz="2000" smtClean="0">
                <a:solidFill>
                  <a:schemeClr val="bg1"/>
                </a:solidFill>
                <a:latin typeface="Frutiger"/>
              </a:rPr>
              <a:t>Modify unrealistic performance measures</a:t>
            </a:r>
          </a:p>
          <a:p>
            <a:pPr>
              <a:lnSpc>
                <a:spcPct val="90000"/>
              </a:lnSpc>
              <a:buClr>
                <a:schemeClr val="tx1"/>
              </a:buClr>
              <a:buFont typeface="Monotype Sorts" pitchFamily="2" charset="2"/>
              <a:buChar char="y"/>
            </a:pPr>
            <a:r>
              <a:rPr lang="en-US" sz="2000" smtClean="0">
                <a:solidFill>
                  <a:schemeClr val="bg1"/>
                </a:solidFill>
                <a:latin typeface="Frutiger"/>
              </a:rPr>
              <a:t>Identify problematic expectations</a:t>
            </a:r>
          </a:p>
          <a:p>
            <a:pPr>
              <a:lnSpc>
                <a:spcPct val="90000"/>
              </a:lnSpc>
              <a:buClr>
                <a:schemeClr val="tx1"/>
              </a:buClr>
              <a:buFont typeface="Monotype Sorts" pitchFamily="2" charset="2"/>
              <a:buChar char="y"/>
            </a:pPr>
            <a:r>
              <a:rPr lang="en-US" sz="2000" smtClean="0">
                <a:solidFill>
                  <a:schemeClr val="bg1"/>
                </a:solidFill>
                <a:latin typeface="Frutiger"/>
              </a:rPr>
              <a:t>Identify personal development needs</a:t>
            </a:r>
          </a:p>
          <a:p>
            <a:pPr>
              <a:lnSpc>
                <a:spcPct val="90000"/>
              </a:lnSpc>
              <a:buFont typeface="Arial" pitchFamily="34" charset="0"/>
              <a:buNone/>
            </a:pPr>
            <a:endParaRPr lang="en-US" sz="500" smtClean="0">
              <a:solidFill>
                <a:schemeClr val="bg1"/>
              </a:solidFill>
              <a:latin typeface="Frutiger"/>
            </a:endParaRPr>
          </a:p>
          <a:p>
            <a:pPr>
              <a:lnSpc>
                <a:spcPct val="90000"/>
              </a:lnSpc>
              <a:buFont typeface="Arial" pitchFamily="34" charset="0"/>
              <a:buNone/>
            </a:pPr>
            <a:r>
              <a:rPr lang="en-US" sz="2000" b="1" smtClean="0">
                <a:solidFill>
                  <a:srgbClr val="BCD3EE"/>
                </a:solidFill>
                <a:latin typeface="Frutiger"/>
              </a:rPr>
              <a:t>Strongly encouraged:</a:t>
            </a:r>
          </a:p>
          <a:p>
            <a:pPr>
              <a:lnSpc>
                <a:spcPct val="90000"/>
              </a:lnSpc>
              <a:buFont typeface="Arial" pitchFamily="34" charset="0"/>
              <a:buNone/>
            </a:pPr>
            <a:endParaRPr lang="en-US" sz="500" smtClean="0">
              <a:solidFill>
                <a:srgbClr val="BCD3EE"/>
              </a:solidFill>
              <a:latin typeface="Frutiger"/>
            </a:endParaRPr>
          </a:p>
          <a:p>
            <a:pPr>
              <a:lnSpc>
                <a:spcPct val="90000"/>
              </a:lnSpc>
              <a:buClr>
                <a:schemeClr val="tx1"/>
              </a:buClr>
              <a:buFont typeface="Monotype Sorts" pitchFamily="2" charset="2"/>
              <a:buChar char="y"/>
            </a:pPr>
            <a:r>
              <a:rPr lang="en-US" sz="2000" smtClean="0">
                <a:solidFill>
                  <a:schemeClr val="bg1"/>
                </a:solidFill>
                <a:latin typeface="Frutiger"/>
              </a:rPr>
              <a:t>For all employees</a:t>
            </a:r>
          </a:p>
          <a:p>
            <a:pPr>
              <a:lnSpc>
                <a:spcPct val="90000"/>
              </a:lnSpc>
              <a:buFont typeface="Arial" pitchFamily="34" charset="0"/>
              <a:buNone/>
            </a:pPr>
            <a:endParaRPr lang="en-US" sz="500" smtClean="0">
              <a:solidFill>
                <a:schemeClr val="bg1"/>
              </a:solidFill>
              <a:latin typeface="Frutiger"/>
            </a:endParaRPr>
          </a:p>
          <a:p>
            <a:pPr>
              <a:lnSpc>
                <a:spcPct val="90000"/>
              </a:lnSpc>
              <a:buFont typeface="Arial" pitchFamily="34" charset="0"/>
              <a:buNone/>
            </a:pPr>
            <a:r>
              <a:rPr lang="en-US" sz="2000" b="1" smtClean="0">
                <a:solidFill>
                  <a:srgbClr val="BCD3EE"/>
                </a:solidFill>
                <a:latin typeface="Frutiger"/>
              </a:rPr>
              <a:t>Formal Interim Evaluation Required:</a:t>
            </a:r>
          </a:p>
          <a:p>
            <a:pPr>
              <a:lnSpc>
                <a:spcPct val="90000"/>
              </a:lnSpc>
              <a:buFont typeface="Arial" pitchFamily="34" charset="0"/>
              <a:buNone/>
            </a:pPr>
            <a:endParaRPr lang="en-US" sz="500" b="1" smtClean="0">
              <a:solidFill>
                <a:srgbClr val="BCD3EE"/>
              </a:solidFill>
              <a:latin typeface="Frutiger"/>
            </a:endParaRPr>
          </a:p>
          <a:p>
            <a:pPr>
              <a:lnSpc>
                <a:spcPct val="90000"/>
              </a:lnSpc>
              <a:buClr>
                <a:schemeClr val="tx1"/>
              </a:buClr>
              <a:buFont typeface="Monotype Sorts" pitchFamily="2" charset="2"/>
              <a:buChar char="y"/>
            </a:pPr>
            <a:r>
              <a:rPr lang="en-US" sz="2000" smtClean="0">
                <a:solidFill>
                  <a:schemeClr val="bg1"/>
                </a:solidFill>
                <a:latin typeface="Frutiger"/>
              </a:rPr>
              <a:t>For probationary employees</a:t>
            </a:r>
            <a:endParaRPr lang="en-US" sz="2000" b="1" smtClean="0">
              <a:solidFill>
                <a:schemeClr val="bg1"/>
              </a:solidFill>
              <a:latin typeface="Frutiger"/>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124200" y="6229350"/>
            <a:ext cx="2895600" cy="457200"/>
          </a:xfrm>
          <a:prstGeom prst="rect">
            <a:avLst/>
          </a:prstGeom>
          <a:noFill/>
          <a:ln w="12700">
            <a:noFill/>
            <a:miter lim="800000"/>
            <a:headEnd/>
            <a:tailEnd/>
          </a:ln>
        </p:spPr>
        <p:txBody>
          <a:bodyPr wrap="none" anchor="ctr"/>
          <a:lstStyle/>
          <a:p>
            <a:endParaRPr lang="en-US"/>
          </a:p>
        </p:txBody>
      </p:sp>
      <p:sp>
        <p:nvSpPr>
          <p:cNvPr id="18435" name="Rectangle 3"/>
          <p:cNvSpPr>
            <a:spLocks noGrp="1" noChangeArrowheads="1"/>
          </p:cNvSpPr>
          <p:nvPr>
            <p:ph type="title" idx="4294967295"/>
          </p:nvPr>
        </p:nvSpPr>
        <p:spPr bwMode="auto">
          <a:xfrm>
            <a:off x="457200" y="990600"/>
            <a:ext cx="8140700" cy="739775"/>
          </a:xfrm>
          <a:prstGeom prst="rect">
            <a:avLst/>
          </a:prstGeom>
          <a:noFill/>
          <a:ln w="12700">
            <a:miter lim="800000"/>
            <a:headEnd/>
            <a:tailEnd/>
          </a:ln>
        </p:spPr>
        <p:txBody>
          <a:bodyPr lIns="90488" tIns="44450" rIns="90488" bIns="44450" anchor="b"/>
          <a:lstStyle/>
          <a:p>
            <a:r>
              <a:rPr lang="en-US" sz="2800" i="1" smtClean="0">
                <a:solidFill>
                  <a:schemeClr val="bg1"/>
                </a:solidFill>
                <a:latin typeface="Minion"/>
              </a:rPr>
              <a:t>Tips for Giving Effective Feedback</a:t>
            </a:r>
          </a:p>
        </p:txBody>
      </p:sp>
      <p:sp>
        <p:nvSpPr>
          <p:cNvPr id="18436" name="Rectangle 4"/>
          <p:cNvSpPr>
            <a:spLocks noGrp="1" noChangeArrowheads="1"/>
          </p:cNvSpPr>
          <p:nvPr>
            <p:ph type="body" idx="4294967295"/>
          </p:nvPr>
        </p:nvSpPr>
        <p:spPr bwMode="auto">
          <a:xfrm>
            <a:off x="609600" y="1981200"/>
            <a:ext cx="8229600" cy="3886200"/>
          </a:xfrm>
          <a:prstGeom prst="rect">
            <a:avLst/>
          </a:prstGeom>
          <a:noFill/>
          <a:ln w="12700">
            <a:miter lim="800000"/>
            <a:headEnd/>
            <a:tailEnd/>
          </a:ln>
        </p:spPr>
        <p:txBody>
          <a:bodyPr lIns="90488" tIns="44450" rIns="90488" bIns="44450"/>
          <a:lstStyle/>
          <a:p>
            <a:pPr>
              <a:lnSpc>
                <a:spcPct val="80000"/>
              </a:lnSpc>
              <a:buClr>
                <a:schemeClr val="bg1"/>
              </a:buClr>
            </a:pPr>
            <a:r>
              <a:rPr lang="en-US" sz="2000" smtClean="0">
                <a:solidFill>
                  <a:schemeClr val="bg1"/>
                </a:solidFill>
                <a:latin typeface="Frutiger"/>
              </a:rPr>
              <a:t>Address issue with </a:t>
            </a:r>
            <a:r>
              <a:rPr lang="en-US" sz="2000" u="sng" smtClean="0">
                <a:solidFill>
                  <a:schemeClr val="bg1"/>
                </a:solidFill>
                <a:latin typeface="Frutiger"/>
              </a:rPr>
              <a:t>specific examples</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smtClean="0">
                <a:solidFill>
                  <a:schemeClr val="bg1"/>
                </a:solidFill>
                <a:latin typeface="Frutiger"/>
              </a:rPr>
              <a:t>Make sure your </a:t>
            </a:r>
            <a:r>
              <a:rPr lang="en-US" sz="2000" u="sng" smtClean="0">
                <a:solidFill>
                  <a:schemeClr val="bg1"/>
                </a:solidFill>
                <a:latin typeface="Frutiger"/>
              </a:rPr>
              <a:t>facts are correct</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smtClean="0">
                <a:solidFill>
                  <a:schemeClr val="bg1"/>
                </a:solidFill>
                <a:latin typeface="Frutiger"/>
              </a:rPr>
              <a:t>Describe the </a:t>
            </a:r>
            <a:r>
              <a:rPr lang="en-US" sz="2000" u="sng" smtClean="0">
                <a:solidFill>
                  <a:schemeClr val="bg1"/>
                </a:solidFill>
                <a:latin typeface="Frutiger"/>
              </a:rPr>
              <a:t>importance</a:t>
            </a:r>
            <a:r>
              <a:rPr lang="en-US" sz="2000" smtClean="0">
                <a:solidFill>
                  <a:schemeClr val="bg1"/>
                </a:solidFill>
                <a:latin typeface="Frutiger"/>
              </a:rPr>
              <a:t> of the event</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u="sng" smtClean="0">
                <a:solidFill>
                  <a:schemeClr val="bg1"/>
                </a:solidFill>
                <a:latin typeface="Frutiger"/>
              </a:rPr>
              <a:t>Allow time</a:t>
            </a:r>
            <a:r>
              <a:rPr lang="en-US" sz="2000" smtClean="0">
                <a:solidFill>
                  <a:schemeClr val="bg1"/>
                </a:solidFill>
                <a:latin typeface="Frutiger"/>
              </a:rPr>
              <a:t> for comments and reactions</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u="sng" smtClean="0">
                <a:solidFill>
                  <a:schemeClr val="bg1"/>
                </a:solidFill>
                <a:latin typeface="Frutiger"/>
              </a:rPr>
              <a:t>Listen </a:t>
            </a:r>
            <a:r>
              <a:rPr lang="en-US" sz="2000" smtClean="0">
                <a:solidFill>
                  <a:schemeClr val="bg1"/>
                </a:solidFill>
                <a:latin typeface="Frutiger"/>
              </a:rPr>
              <a:t>for understanding</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smtClean="0">
                <a:solidFill>
                  <a:schemeClr val="bg1"/>
                </a:solidFill>
                <a:latin typeface="Frutiger"/>
              </a:rPr>
              <a:t>Stay </a:t>
            </a:r>
            <a:r>
              <a:rPr lang="en-US" sz="2000" u="sng" smtClean="0">
                <a:solidFill>
                  <a:schemeClr val="bg1"/>
                </a:solidFill>
                <a:latin typeface="Frutiger"/>
              </a:rPr>
              <a:t>focused on the performance</a:t>
            </a:r>
            <a:r>
              <a:rPr lang="en-US" sz="2000" smtClean="0">
                <a:solidFill>
                  <a:schemeClr val="bg1"/>
                </a:solidFill>
                <a:latin typeface="Frutiger"/>
              </a:rPr>
              <a:t> &amp; what you expect in the future</a:t>
            </a:r>
          </a:p>
          <a:p>
            <a:pPr>
              <a:lnSpc>
                <a:spcPct val="80000"/>
              </a:lnSpc>
              <a:buClr>
                <a:schemeClr val="bg1"/>
              </a:buClr>
            </a:pPr>
            <a:endParaRPr lang="en-US" sz="2000" smtClean="0">
              <a:solidFill>
                <a:schemeClr val="bg1"/>
              </a:solidFill>
              <a:latin typeface="Frutiger"/>
            </a:endParaRPr>
          </a:p>
          <a:p>
            <a:pPr>
              <a:lnSpc>
                <a:spcPct val="80000"/>
              </a:lnSpc>
              <a:buClr>
                <a:schemeClr val="bg1"/>
              </a:buClr>
            </a:pPr>
            <a:r>
              <a:rPr lang="en-US" sz="2000" smtClean="0">
                <a:solidFill>
                  <a:schemeClr val="bg1"/>
                </a:solidFill>
                <a:latin typeface="Frutiger"/>
              </a:rPr>
              <a:t>Work with employee to develop </a:t>
            </a:r>
            <a:r>
              <a:rPr lang="en-US" sz="2000" u="sng" smtClean="0">
                <a:solidFill>
                  <a:schemeClr val="bg1"/>
                </a:solidFill>
                <a:latin typeface="Frutiger"/>
              </a:rPr>
              <a:t>action plan</a:t>
            </a:r>
            <a:r>
              <a:rPr lang="en-US" sz="2000" smtClean="0">
                <a:solidFill>
                  <a:schemeClr val="bg1"/>
                </a:solidFill>
                <a:latin typeface="Frutiger"/>
              </a:rPr>
              <a:t> and provide resources.</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idx="4294967295"/>
          </p:nvPr>
        </p:nvSpPr>
        <p:spPr bwMode="auto">
          <a:xfrm>
            <a:off x="228600" y="1524000"/>
            <a:ext cx="8686800" cy="1447800"/>
          </a:xfrm>
          <a:prstGeom prst="rect">
            <a:avLst/>
          </a:prstGeom>
          <a:noFill/>
          <a:ln>
            <a:miter lim="800000"/>
            <a:headEnd/>
            <a:tailEnd/>
          </a:ln>
        </p:spPr>
        <p:txBody>
          <a:bodyPr/>
          <a:lstStyle/>
          <a:p>
            <a:pPr algn="l"/>
            <a:r>
              <a:rPr lang="en-US" sz="3600" smtClean="0">
                <a:solidFill>
                  <a:schemeClr val="bg1"/>
                </a:solidFill>
                <a:latin typeface="Minion"/>
              </a:rPr>
              <a:t>Two Components of Fall Review Process:</a:t>
            </a:r>
          </a:p>
        </p:txBody>
      </p:sp>
      <p:sp>
        <p:nvSpPr>
          <p:cNvPr id="75779" name="Rectangle 3"/>
          <p:cNvSpPr>
            <a:spLocks noGrp="1" noChangeArrowheads="1"/>
          </p:cNvSpPr>
          <p:nvPr>
            <p:ph type="subTitle" idx="4294967295"/>
          </p:nvPr>
        </p:nvSpPr>
        <p:spPr bwMode="auto">
          <a:xfrm>
            <a:off x="685800" y="2971800"/>
            <a:ext cx="6400800" cy="1600200"/>
          </a:xfrm>
          <a:prstGeom prst="rect">
            <a:avLst/>
          </a:prstGeom>
          <a:noFill/>
          <a:ln>
            <a:miter lim="800000"/>
            <a:headEnd/>
            <a:tailEnd/>
          </a:ln>
        </p:spPr>
        <p:txBody>
          <a:bodyPr/>
          <a:lstStyle/>
          <a:p>
            <a:pPr marL="609600" indent="-609600">
              <a:lnSpc>
                <a:spcPct val="80000"/>
              </a:lnSpc>
              <a:buFont typeface="Arial" pitchFamily="34" charset="0"/>
              <a:buAutoNum type="arabicPeriod"/>
            </a:pPr>
            <a:r>
              <a:rPr lang="en-US" sz="2400" smtClean="0">
                <a:solidFill>
                  <a:srgbClr val="2DE136"/>
                </a:solidFill>
                <a:latin typeface="Frutiger"/>
              </a:rPr>
              <a:t>Evaluating Performance for previous cycle</a:t>
            </a:r>
          </a:p>
          <a:p>
            <a:pPr marL="609600" indent="-609600">
              <a:lnSpc>
                <a:spcPct val="80000"/>
              </a:lnSpc>
              <a:buFont typeface="Arial" pitchFamily="34" charset="0"/>
              <a:buAutoNum type="arabicPeriod"/>
            </a:pPr>
            <a:endParaRPr lang="en-US" sz="2400" smtClean="0">
              <a:solidFill>
                <a:srgbClr val="2DE136"/>
              </a:solidFill>
              <a:latin typeface="Frutiger"/>
            </a:endParaRPr>
          </a:p>
          <a:p>
            <a:pPr marL="609600" indent="-609600">
              <a:lnSpc>
                <a:spcPct val="80000"/>
              </a:lnSpc>
              <a:buFont typeface="Arial" pitchFamily="34" charset="0"/>
              <a:buAutoNum type="arabicPeriod"/>
            </a:pPr>
            <a:r>
              <a:rPr lang="en-US" sz="2400" smtClean="0">
                <a:solidFill>
                  <a:schemeClr val="bg1"/>
                </a:solidFill>
                <a:latin typeface="Frutiger"/>
              </a:rPr>
              <a:t>Establishing new goals and objective for upcoming cycle on Employee Work Profile (EWP) form in Careers.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diamond(in)">
                                      <p:cBhvr>
                                        <p:cTn id="7" dur="2000"/>
                                        <p:tgtEl>
                                          <p:spTgt spid="75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5779">
                                            <p:txEl>
                                              <p:pRg st="2" end="2"/>
                                            </p:txEl>
                                          </p:spTgt>
                                        </p:tgtEl>
                                        <p:attrNameLst>
                                          <p:attrName>style.visibility</p:attrName>
                                        </p:attrNameLst>
                                      </p:cBhvr>
                                      <p:to>
                                        <p:strVal val="visible"/>
                                      </p:to>
                                    </p:set>
                                    <p:animEffect transition="in" filter="diamond(in)">
                                      <p:cBhvr>
                                        <p:cTn id="12" dur="2000"/>
                                        <p:tgtEl>
                                          <p:spTgt spid="757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bwMode="auto">
          <a:xfrm>
            <a:off x="619125" y="914400"/>
            <a:ext cx="8229600" cy="1143000"/>
          </a:xfrm>
          <a:prstGeom prst="rect">
            <a:avLst/>
          </a:prstGeom>
          <a:noFill/>
          <a:ln>
            <a:solidFill>
              <a:srgbClr val="000000"/>
            </a:solidFill>
            <a:miter lim="800000"/>
            <a:headEnd/>
            <a:tailEnd/>
          </a:ln>
        </p:spPr>
        <p:txBody>
          <a:bodyPr/>
          <a:lstStyle/>
          <a:p>
            <a:r>
              <a:rPr lang="en-US" b="1" dirty="0" smtClean="0">
                <a:solidFill>
                  <a:schemeClr val="bg1"/>
                </a:solidFill>
                <a:latin typeface="Arial" pitchFamily="34" charset="0"/>
              </a:rPr>
              <a:t>2011-2012 Cycle</a:t>
            </a:r>
          </a:p>
        </p:txBody>
      </p:sp>
      <p:sp>
        <p:nvSpPr>
          <p:cNvPr id="20483" name="Rectangle 3"/>
          <p:cNvSpPr>
            <a:spLocks noGrp="1" noChangeArrowheads="1"/>
          </p:cNvSpPr>
          <p:nvPr>
            <p:ph type="body" idx="4294967295"/>
          </p:nvPr>
        </p:nvSpPr>
        <p:spPr bwMode="auto">
          <a:xfrm>
            <a:off x="304800" y="1905000"/>
            <a:ext cx="7772400" cy="4525963"/>
          </a:xfrm>
          <a:prstGeom prst="rect">
            <a:avLst/>
          </a:prstGeom>
          <a:noFill/>
          <a:ln>
            <a:miter lim="800000"/>
            <a:headEnd/>
            <a:tailEnd/>
          </a:ln>
        </p:spPr>
        <p:txBody>
          <a:bodyPr/>
          <a:lstStyle/>
          <a:p>
            <a:pPr>
              <a:lnSpc>
                <a:spcPct val="90000"/>
              </a:lnSpc>
            </a:pPr>
            <a:r>
              <a:rPr lang="en-US" sz="2400" b="1" dirty="0" smtClean="0">
                <a:solidFill>
                  <a:srgbClr val="99FFCC"/>
                </a:solidFill>
              </a:rPr>
              <a:t>NEW THIS YEAR</a:t>
            </a:r>
            <a:r>
              <a:rPr lang="en-US" sz="2400" dirty="0" smtClean="0">
                <a:solidFill>
                  <a:schemeClr val="bg1"/>
                </a:solidFill>
              </a:rPr>
              <a:t> -- EWPs will be collected at the same time as the Evaluations. </a:t>
            </a:r>
          </a:p>
          <a:p>
            <a:pPr>
              <a:lnSpc>
                <a:spcPct val="90000"/>
              </a:lnSpc>
            </a:pPr>
            <a:endParaRPr lang="en-US" sz="2400" b="1" dirty="0" smtClean="0">
              <a:solidFill>
                <a:schemeClr val="bg1"/>
              </a:solidFill>
            </a:endParaRPr>
          </a:p>
          <a:p>
            <a:pPr>
              <a:lnSpc>
                <a:spcPct val="90000"/>
              </a:lnSpc>
            </a:pPr>
            <a:r>
              <a:rPr lang="en-US" sz="2400" b="1" dirty="0" smtClean="0">
                <a:solidFill>
                  <a:schemeClr val="bg1"/>
                </a:solidFill>
              </a:rPr>
              <a:t>The deadline to submit EWPs and Performance Evaluations to the Office of Human Resources is </a:t>
            </a:r>
            <a:r>
              <a:rPr lang="en-US" sz="2400" b="1" u="sng" dirty="0" smtClean="0">
                <a:solidFill>
                  <a:schemeClr val="bg1"/>
                </a:solidFill>
              </a:rPr>
              <a:t>October 12, 2012</a:t>
            </a:r>
            <a:endParaRPr lang="en-US" sz="2400" dirty="0" smtClean="0">
              <a:solidFill>
                <a:schemeClr val="bg1"/>
              </a:solidFill>
            </a:endParaRPr>
          </a:p>
          <a:p>
            <a:pPr>
              <a:lnSpc>
                <a:spcPct val="90000"/>
              </a:lnSpc>
            </a:pPr>
            <a:endParaRPr lang="en-US" sz="2400" dirty="0" smtClean="0">
              <a:solidFill>
                <a:schemeClr val="bg1"/>
              </a:solidFill>
            </a:endParaRPr>
          </a:p>
          <a:p>
            <a:pPr>
              <a:lnSpc>
                <a:spcPct val="90000"/>
              </a:lnSpc>
            </a:pPr>
            <a:r>
              <a:rPr lang="en-US" sz="2400" dirty="0" smtClean="0">
                <a:solidFill>
                  <a:schemeClr val="bg1"/>
                </a:solidFill>
              </a:rPr>
              <a:t>A suggested supervisor timeline with all of the necessary forms is available:  </a:t>
            </a:r>
            <a:r>
              <a:rPr lang="en-US" sz="2400" dirty="0" smtClean="0">
                <a:solidFill>
                  <a:schemeClr val="bg1"/>
                </a:solidFill>
                <a:hlinkClick r:id="rId2"/>
              </a:rPr>
              <a:t>http://publications.umw.edu/supervisorhandbook/performance-evaluations/evaluating-classified-employees/evaluation-cycle/</a:t>
            </a:r>
            <a:r>
              <a:rPr lang="en-US" sz="2400" dirty="0" smtClean="0">
                <a:solidFill>
                  <a:schemeClr val="bg1"/>
                </a:solidFill>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bwMode="auto">
          <a:xfrm>
            <a:off x="457200" y="914400"/>
            <a:ext cx="8229600" cy="685800"/>
          </a:xfrm>
          <a:prstGeom prst="rect">
            <a:avLst/>
          </a:prstGeom>
          <a:noFill/>
          <a:ln>
            <a:miter lim="800000"/>
            <a:headEnd/>
            <a:tailEnd/>
          </a:ln>
        </p:spPr>
        <p:txBody>
          <a:bodyPr/>
          <a:lstStyle/>
          <a:p>
            <a:r>
              <a:rPr lang="en-US" sz="3200" b="1" smtClean="0">
                <a:solidFill>
                  <a:schemeClr val="bg1"/>
                </a:solidFill>
                <a:latin typeface="Minion"/>
              </a:rPr>
              <a:t>Performance Evaluation: </a:t>
            </a:r>
            <a:r>
              <a:rPr lang="en-US" sz="3200" b="1" smtClean="0">
                <a:solidFill>
                  <a:schemeClr val="bg1"/>
                </a:solidFill>
                <a:latin typeface="Minion"/>
                <a:hlinkClick r:id="rId2" action="ppaction://hlinkfile"/>
              </a:rPr>
              <a:t>Parts V-IX</a:t>
            </a:r>
            <a:endParaRPr lang="en-US" sz="3200" b="1" smtClean="0">
              <a:solidFill>
                <a:schemeClr val="bg1"/>
              </a:solidFill>
              <a:latin typeface="Minion"/>
            </a:endParaRPr>
          </a:p>
        </p:txBody>
      </p:sp>
      <p:sp>
        <p:nvSpPr>
          <p:cNvPr id="21507" name="Rectangle 3"/>
          <p:cNvSpPr>
            <a:spLocks noGrp="1" noChangeArrowheads="1"/>
          </p:cNvSpPr>
          <p:nvPr>
            <p:ph type="body" idx="4294967295"/>
          </p:nvPr>
        </p:nvSpPr>
        <p:spPr bwMode="auto">
          <a:xfrm>
            <a:off x="457200" y="1905000"/>
            <a:ext cx="8610600" cy="4495800"/>
          </a:xfrm>
          <a:prstGeom prst="rect">
            <a:avLst/>
          </a:prstGeom>
          <a:noFill/>
          <a:ln>
            <a:miter lim="800000"/>
            <a:headEnd/>
            <a:tailEnd/>
          </a:ln>
        </p:spPr>
        <p:txBody>
          <a:bodyPr/>
          <a:lstStyle/>
          <a:p>
            <a:pPr>
              <a:spcBef>
                <a:spcPct val="50000"/>
              </a:spcBef>
            </a:pPr>
            <a:r>
              <a:rPr lang="en-US" sz="2000" smtClean="0">
                <a:solidFill>
                  <a:schemeClr val="bg1"/>
                </a:solidFill>
                <a:latin typeface="Frutiger"/>
              </a:rPr>
              <a:t>Due to Human Resources mid-October each year</a:t>
            </a:r>
          </a:p>
          <a:p>
            <a:pPr>
              <a:spcBef>
                <a:spcPct val="50000"/>
              </a:spcBef>
            </a:pPr>
            <a:endParaRPr lang="en-US" sz="2000" smtClean="0">
              <a:solidFill>
                <a:schemeClr val="bg1"/>
              </a:solidFill>
              <a:latin typeface="Frutiger"/>
            </a:endParaRPr>
          </a:p>
          <a:p>
            <a:pPr>
              <a:spcBef>
                <a:spcPct val="50000"/>
              </a:spcBef>
            </a:pPr>
            <a:r>
              <a:rPr lang="en-US" sz="2000" smtClean="0">
                <a:solidFill>
                  <a:schemeClr val="bg1"/>
                </a:solidFill>
                <a:latin typeface="Frutiger"/>
              </a:rPr>
              <a:t>Must be completed for all non-probationary classified employees </a:t>
            </a:r>
          </a:p>
          <a:p>
            <a:pPr algn="ctr">
              <a:spcBef>
                <a:spcPct val="50000"/>
              </a:spcBef>
              <a:buFont typeface="Arial" pitchFamily="34" charset="0"/>
              <a:buNone/>
            </a:pPr>
            <a:r>
              <a:rPr lang="en-US" sz="2000" b="1" smtClean="0">
                <a:solidFill>
                  <a:srgbClr val="BCD3EE"/>
                </a:solidFill>
                <a:latin typeface="Frutiger"/>
              </a:rPr>
              <a:t>(NOTE:  Interim or Six-Month Probationary Form </a:t>
            </a:r>
          </a:p>
          <a:p>
            <a:pPr algn="ctr">
              <a:spcBef>
                <a:spcPct val="50000"/>
              </a:spcBef>
              <a:buFont typeface="Arial" pitchFamily="34" charset="0"/>
              <a:buNone/>
            </a:pPr>
            <a:r>
              <a:rPr lang="en-US" sz="2000" b="1" smtClean="0">
                <a:solidFill>
                  <a:srgbClr val="BCD3EE"/>
                </a:solidFill>
                <a:latin typeface="Frutiger"/>
              </a:rPr>
              <a:t>can be substituted for probationary employees.)</a:t>
            </a:r>
          </a:p>
          <a:p>
            <a:pPr>
              <a:spcBef>
                <a:spcPct val="50000"/>
              </a:spcBef>
            </a:pPr>
            <a:endParaRPr lang="en-US" sz="2000" smtClean="0">
              <a:solidFill>
                <a:schemeClr val="bg1"/>
              </a:solidFill>
              <a:latin typeface="Frutiger"/>
            </a:endParaRPr>
          </a:p>
          <a:p>
            <a:pPr>
              <a:spcBef>
                <a:spcPct val="50000"/>
              </a:spcBef>
            </a:pPr>
            <a:r>
              <a:rPr lang="en-US" sz="2000" smtClean="0">
                <a:solidFill>
                  <a:schemeClr val="bg1"/>
                </a:solidFill>
                <a:latin typeface="Frutiger"/>
              </a:rPr>
              <a:t>Human Resources must enter all scores into the Personnel Management Information System in Richmond in order for employees to receive pay increase.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4979</TotalTime>
  <Words>2078</Words>
  <Application>Microsoft Office PowerPoint</Application>
  <PresentationFormat>On-screen Show (4:3)</PresentationFormat>
  <Paragraphs>322</Paragraphs>
  <Slides>33</Slides>
  <Notes>13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Before we get started…</vt:lpstr>
      <vt:lpstr>Performance Management</vt:lpstr>
      <vt:lpstr> 2 Forms of Performance Feedback</vt:lpstr>
      <vt:lpstr> Feedback During Performance Cycle Continued</vt:lpstr>
      <vt:lpstr>Tips for Giving Effective Feedback</vt:lpstr>
      <vt:lpstr>Two Components of Fall Review Process:</vt:lpstr>
      <vt:lpstr>2011-2012 Cycle</vt:lpstr>
      <vt:lpstr>Performance Evaluation: Parts V-IX</vt:lpstr>
      <vt:lpstr>Preparing the Evaluation</vt:lpstr>
      <vt:lpstr>Self Evaluation Formats</vt:lpstr>
      <vt:lpstr>Information to Include</vt:lpstr>
      <vt:lpstr>Completing the Evaluation Form</vt:lpstr>
      <vt:lpstr>Completing the Evaluation Form</vt:lpstr>
      <vt:lpstr>  Extraordinary Performance  </vt:lpstr>
      <vt:lpstr>Substandard Performance</vt:lpstr>
      <vt:lpstr>Completing the Evaluation Form</vt:lpstr>
      <vt:lpstr>Performance Management Personnel Changes</vt:lpstr>
      <vt:lpstr>Special Circumstances</vt:lpstr>
      <vt:lpstr>Slide 20</vt:lpstr>
      <vt:lpstr>Performance Evaluation Session- Preparation</vt:lpstr>
      <vt:lpstr>Performance Evaluation Session- Preparation</vt:lpstr>
      <vt:lpstr>Maximize Performance Feedback Results</vt:lpstr>
      <vt:lpstr>Performance Evaluation Session</vt:lpstr>
      <vt:lpstr>Performance Evaluation Session</vt:lpstr>
      <vt:lpstr>Performance Evaluation Session</vt:lpstr>
      <vt:lpstr>Giving Feedback </vt:lpstr>
      <vt:lpstr>Tips for Giving Effective Feedback</vt:lpstr>
      <vt:lpstr>Tips for Giving Effective Feedback</vt:lpstr>
      <vt:lpstr>Closing the Performance Evaluation Session</vt:lpstr>
      <vt:lpstr>Appeals Process for Performance Evaluations</vt:lpstr>
      <vt:lpstr>Key Aspect of “Top-Notch” Coach:</vt:lpstr>
      <vt:lpstr>Thank you! </vt:lpstr>
    </vt:vector>
  </TitlesOfParts>
  <Company>UMW.EDU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Design Services</dc:creator>
  <cp:lastModifiedBy>DoIT</cp:lastModifiedBy>
  <cp:revision>244</cp:revision>
  <dcterms:created xsi:type="dcterms:W3CDTF">2009-04-02T13:15:45Z</dcterms:created>
  <dcterms:modified xsi:type="dcterms:W3CDTF">2012-06-06T13:22:36Z</dcterms:modified>
</cp:coreProperties>
</file>