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9" r:id="rId9"/>
    <p:sldId id="271" r:id="rId10"/>
    <p:sldId id="270" r:id="rId11"/>
    <p:sldId id="263" r:id="rId12"/>
    <p:sldId id="262" r:id="rId13"/>
    <p:sldId id="265" r:id="rId14"/>
    <p:sldId id="264" r:id="rId15"/>
    <p:sldId id="267" r:id="rId16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704" y="-102"/>
      </p:cViewPr>
      <p:guideLst>
        <p:guide orient="horz" pos="2928"/>
        <p:guide pos="216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C920A-D90E-4312-B526-73FDD6C4911D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A2302-16C8-4CE4-9CB3-3BE1004512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4CD94-1D5D-4B76-A259-14261EB173D8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B226A-B4AE-4242-A57D-461A5EB37C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226A-B4AE-4242-A57D-461A5EB37CE6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E13BC-3344-46CA-9462-AAEFA8BD2B2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72BBD-C4A0-4F69-957D-9FC54E14E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audio" Target="../media/audio2.wav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In the </a:t>
            </a:r>
            <a:r>
              <a:rPr lang="en-US" sz="6600" dirty="0" smtClean="0"/>
              <a:t>Works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of the following is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True?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dirty="0" smtClean="0"/>
              <a:t>All alpha characters must be capitalized in the GL segments.</a:t>
            </a:r>
          </a:p>
          <a:p>
            <a:r>
              <a:rPr lang="en-US" dirty="0" smtClean="0"/>
              <a:t>All prepay dates should be selected from the GL Assistant.</a:t>
            </a:r>
          </a:p>
          <a:p>
            <a:r>
              <a:rPr lang="en-US" dirty="0" smtClean="0"/>
              <a:t>All Activity codes should be selected from the GL Assistant.</a:t>
            </a:r>
          </a:p>
          <a:p>
            <a:r>
              <a:rPr lang="en-US" dirty="0" smtClean="0"/>
              <a:t>99% accurate Fund and Program validation is by use of the GL Assistant.</a:t>
            </a:r>
          </a:p>
          <a:p>
            <a:r>
              <a:rPr lang="en-US" dirty="0" smtClean="0"/>
              <a:t>It is impossible to make a coding mistake.</a:t>
            </a:r>
          </a:p>
          <a:p>
            <a:endParaRPr lang="en-US" dirty="0"/>
          </a:p>
        </p:txBody>
      </p:sp>
      <p:pic>
        <p:nvPicPr>
          <p:cNvPr id="4" name="Cheering.wav">
            <a:hlinkClick r:id="" action="ppaction://media"/>
          </p:cNvPr>
          <p:cNvPicPr>
            <a:picLocks noRot="1" noChangeAspect="1"/>
          </p:cNvPicPr>
          <p:nvPr>
            <a:wavAudioFile r:embed="rId1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7772400" y="5715000"/>
            <a:ext cx="304800" cy="304800"/>
          </a:xfrm>
          <a:prstGeom prst="rect">
            <a:avLst/>
          </a:prstGeom>
        </p:spPr>
      </p:pic>
      <p:pic>
        <p:nvPicPr>
          <p:cNvPr id="5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3200400" y="1981200"/>
            <a:ext cx="304800" cy="304800"/>
          </a:xfrm>
          <a:prstGeom prst="rect">
            <a:avLst/>
          </a:prstGeom>
        </p:spPr>
      </p:pic>
      <p:pic>
        <p:nvPicPr>
          <p:cNvPr id="6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3048000" y="3048000"/>
            <a:ext cx="304800" cy="304800"/>
          </a:xfrm>
          <a:prstGeom prst="rect">
            <a:avLst/>
          </a:prstGeom>
        </p:spPr>
      </p:pic>
      <p:pic>
        <p:nvPicPr>
          <p:cNvPr id="7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3124200" y="4114800"/>
            <a:ext cx="304800" cy="304800"/>
          </a:xfrm>
          <a:prstGeom prst="rect">
            <a:avLst/>
          </a:prstGeom>
        </p:spPr>
      </p:pic>
      <p:pic>
        <p:nvPicPr>
          <p:cNvPr id="8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5334000" y="5105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89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89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amount UMW paid </a:t>
            </a:r>
            <a:r>
              <a:rPr lang="en-US" dirty="0" smtClean="0"/>
              <a:t>thus far for </a:t>
            </a:r>
            <a:r>
              <a:rPr lang="en-US" dirty="0" smtClean="0"/>
              <a:t>Ad Hoc Purchases in FY </a:t>
            </a:r>
            <a:r>
              <a:rPr lang="en-US" dirty="0" smtClean="0"/>
              <a:t>2011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smtClean="0"/>
              <a:t>12,981.02 </a:t>
            </a:r>
          </a:p>
          <a:p>
            <a:endParaRPr lang="en-US" dirty="0" smtClean="0"/>
          </a:p>
          <a:p>
            <a:r>
              <a:rPr lang="en-US" dirty="0" smtClean="0"/>
              <a:t>15, 678.92</a:t>
            </a:r>
          </a:p>
          <a:p>
            <a:endParaRPr lang="en-US" dirty="0" smtClean="0"/>
          </a:p>
          <a:p>
            <a:r>
              <a:rPr lang="en-US" dirty="0" smtClean="0"/>
              <a:t>9,085.69 </a:t>
            </a:r>
          </a:p>
          <a:p>
            <a:endParaRPr lang="en-US" dirty="0" smtClean="0"/>
          </a:p>
          <a:p>
            <a:r>
              <a:rPr lang="en-US" dirty="0" smtClean="0"/>
              <a:t>18,351.38 </a:t>
            </a:r>
            <a:endParaRPr lang="en-US" dirty="0"/>
          </a:p>
        </p:txBody>
      </p:sp>
      <p:pic>
        <p:nvPicPr>
          <p:cNvPr id="5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743200" y="2133600"/>
            <a:ext cx="304800" cy="304800"/>
          </a:xfrm>
          <a:prstGeom prst="rect">
            <a:avLst/>
          </a:prstGeom>
        </p:spPr>
      </p:pic>
      <p:pic>
        <p:nvPicPr>
          <p:cNvPr id="8" name="Cheering.wav">
            <a:hlinkClick r:id="" action="ppaction://media"/>
          </p:cNvPr>
          <p:cNvPicPr>
            <a:picLocks noRot="1" noChangeAspect="1"/>
          </p:cNvPicPr>
          <p:nvPr>
            <a:wavAudioFile r:embed="rId2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2743200" y="5562600"/>
            <a:ext cx="304800" cy="304800"/>
          </a:xfrm>
          <a:prstGeom prst="rect">
            <a:avLst/>
          </a:prstGeom>
        </p:spPr>
      </p:pic>
      <p:pic>
        <p:nvPicPr>
          <p:cNvPr id="9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819400" y="3276600"/>
            <a:ext cx="304800" cy="304800"/>
          </a:xfrm>
          <a:prstGeom prst="rect">
            <a:avLst/>
          </a:prstGeom>
        </p:spPr>
      </p:pic>
      <p:pic>
        <p:nvPicPr>
          <p:cNvPr id="10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590800" y="4343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10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89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amount UMW paid for Ad Hoc Purchases </a:t>
            </a:r>
            <a:r>
              <a:rPr lang="en-US" dirty="0" smtClean="0"/>
              <a:t>in FY 2010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$23,485.03 </a:t>
            </a:r>
          </a:p>
          <a:p>
            <a:endParaRPr lang="en-US" dirty="0" smtClean="0"/>
          </a:p>
          <a:p>
            <a:r>
              <a:rPr lang="en-US" dirty="0" smtClean="0"/>
              <a:t>13, 876.54</a:t>
            </a:r>
          </a:p>
          <a:p>
            <a:endParaRPr lang="en-US" dirty="0" smtClean="0"/>
          </a:p>
          <a:p>
            <a:r>
              <a:rPr lang="en-US" dirty="0" smtClean="0"/>
              <a:t>10,897</a:t>
            </a:r>
          </a:p>
          <a:p>
            <a:endParaRPr lang="en-US" dirty="0" smtClean="0"/>
          </a:p>
          <a:p>
            <a:r>
              <a:rPr lang="en-US" dirty="0" smtClean="0"/>
              <a:t>32,687	</a:t>
            </a:r>
            <a:endParaRPr lang="en-US" dirty="0"/>
          </a:p>
        </p:txBody>
      </p:sp>
      <p:pic>
        <p:nvPicPr>
          <p:cNvPr id="4" name="Cheering.wav">
            <a:hlinkClick r:id="" action="ppaction://media"/>
          </p:cNvPr>
          <p:cNvPicPr>
            <a:picLocks noRot="1" noChangeAspect="1"/>
          </p:cNvPicPr>
          <p:nvPr>
            <a:wavAudioFile r:embed="rId1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2819400" y="1752600"/>
            <a:ext cx="381000" cy="381000"/>
          </a:xfrm>
          <a:prstGeom prst="rect">
            <a:avLst/>
          </a:prstGeom>
        </p:spPr>
      </p:pic>
      <p:pic>
        <p:nvPicPr>
          <p:cNvPr id="9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819400" y="2971800"/>
            <a:ext cx="381000" cy="381000"/>
          </a:xfrm>
          <a:prstGeom prst="rect">
            <a:avLst/>
          </a:prstGeom>
        </p:spPr>
      </p:pic>
      <p:pic>
        <p:nvPicPr>
          <p:cNvPr id="11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286000" y="4038600"/>
            <a:ext cx="381000" cy="381000"/>
          </a:xfrm>
          <a:prstGeom prst="rect">
            <a:avLst/>
          </a:prstGeom>
        </p:spPr>
      </p:pic>
      <p:pic>
        <p:nvPicPr>
          <p:cNvPr id="12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133600" y="5181600"/>
            <a:ext cx="381000" cy="38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89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code designates an Ad Hoc Vendor in </a:t>
            </a:r>
            <a:r>
              <a:rPr lang="en-US" dirty="0" err="1" smtClean="0"/>
              <a:t>eVA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R01 </a:t>
            </a:r>
          </a:p>
          <a:p>
            <a:endParaRPr lang="en-US" dirty="0" smtClean="0"/>
          </a:p>
          <a:p>
            <a:r>
              <a:rPr lang="en-US" dirty="0" smtClean="0"/>
              <a:t>VR01</a:t>
            </a:r>
          </a:p>
          <a:p>
            <a:endParaRPr lang="en-US" dirty="0" smtClean="0"/>
          </a:p>
          <a:p>
            <a:r>
              <a:rPr lang="en-US" dirty="0" smtClean="0"/>
              <a:t>R02</a:t>
            </a:r>
          </a:p>
          <a:p>
            <a:endParaRPr lang="en-US" dirty="0" smtClean="0"/>
          </a:p>
          <a:p>
            <a:r>
              <a:rPr lang="en-US" dirty="0" smtClean="0"/>
              <a:t>VSR1</a:t>
            </a:r>
            <a:endParaRPr lang="en-US" dirty="0"/>
          </a:p>
        </p:txBody>
      </p:sp>
      <p:pic>
        <p:nvPicPr>
          <p:cNvPr id="4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981200" y="2971800"/>
            <a:ext cx="304800" cy="304800"/>
          </a:xfrm>
          <a:prstGeom prst="rect">
            <a:avLst/>
          </a:prstGeom>
        </p:spPr>
      </p:pic>
      <p:pic>
        <p:nvPicPr>
          <p:cNvPr id="5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752600" y="1752600"/>
            <a:ext cx="304800" cy="304800"/>
          </a:xfrm>
          <a:prstGeom prst="rect">
            <a:avLst/>
          </a:prstGeom>
        </p:spPr>
      </p:pic>
      <p:pic>
        <p:nvPicPr>
          <p:cNvPr id="6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905000" y="5334000"/>
            <a:ext cx="304800" cy="304800"/>
          </a:xfrm>
          <a:prstGeom prst="rect">
            <a:avLst/>
          </a:prstGeom>
        </p:spPr>
      </p:pic>
      <p:pic>
        <p:nvPicPr>
          <p:cNvPr id="7" name="Cheering.wav">
            <a:hlinkClick r:id="" action="ppaction://media"/>
          </p:cNvPr>
          <p:cNvPicPr>
            <a:picLocks noRot="1" noChangeAspect="1"/>
          </p:cNvPicPr>
          <p:nvPr>
            <a:wavAudioFile r:embed="rId2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1752600" y="4038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10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the upgraded </a:t>
            </a:r>
            <a:r>
              <a:rPr lang="en-US" dirty="0" err="1" smtClean="0"/>
              <a:t>eVA</a:t>
            </a:r>
            <a:r>
              <a:rPr lang="en-US" dirty="0" smtClean="0"/>
              <a:t>, what replaced folders?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Labels</a:t>
            </a:r>
          </a:p>
          <a:p>
            <a:endParaRPr lang="en-US" dirty="0" smtClean="0"/>
          </a:p>
          <a:p>
            <a:r>
              <a:rPr lang="en-US" dirty="0" smtClean="0"/>
              <a:t>Hanging files</a:t>
            </a:r>
          </a:p>
          <a:p>
            <a:endParaRPr lang="en-US" dirty="0" smtClean="0"/>
          </a:p>
          <a:p>
            <a:r>
              <a:rPr lang="en-US" dirty="0" smtClean="0"/>
              <a:t>Nothing, folders still exist</a:t>
            </a:r>
          </a:p>
          <a:p>
            <a:endParaRPr lang="en-US" dirty="0" smtClean="0"/>
          </a:p>
          <a:p>
            <a:r>
              <a:rPr lang="en-US" dirty="0" smtClean="0"/>
              <a:t>Cabinets</a:t>
            </a:r>
            <a:endParaRPr lang="en-US" dirty="0"/>
          </a:p>
        </p:txBody>
      </p:sp>
      <p:pic>
        <p:nvPicPr>
          <p:cNvPr id="4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5257800" y="4038600"/>
            <a:ext cx="304800" cy="304800"/>
          </a:xfrm>
          <a:prstGeom prst="rect">
            <a:avLst/>
          </a:prstGeom>
        </p:spPr>
      </p:pic>
      <p:pic>
        <p:nvPicPr>
          <p:cNvPr id="5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3276600" y="2971800"/>
            <a:ext cx="304800" cy="304800"/>
          </a:xfrm>
          <a:prstGeom prst="rect">
            <a:avLst/>
          </a:prstGeom>
        </p:spPr>
      </p:pic>
      <p:pic>
        <p:nvPicPr>
          <p:cNvPr id="6" name="Cheering.wav">
            <a:hlinkClick r:id="" action="ppaction://media"/>
          </p:cNvPr>
          <p:cNvPicPr>
            <a:picLocks noRot="1" noChangeAspect="1"/>
          </p:cNvPicPr>
          <p:nvPr>
            <a:wavAudioFile r:embed="rId2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2133600" y="1676400"/>
            <a:ext cx="304800" cy="304800"/>
          </a:xfrm>
          <a:prstGeom prst="rect">
            <a:avLst/>
          </a:prstGeom>
        </p:spPr>
      </p:pic>
      <p:pic>
        <p:nvPicPr>
          <p:cNvPr id="7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438400" y="5257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10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89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Pre-Pay Dates are necessary for: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Items purchased on behalf of others.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Items purchased on a re-occurring basis.</a:t>
            </a:r>
          </a:p>
          <a:p>
            <a:endParaRPr lang="en-US" dirty="0" smtClean="0"/>
          </a:p>
          <a:p>
            <a:r>
              <a:rPr lang="en-US" dirty="0" smtClean="0"/>
              <a:t>Items purchased in advance.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Items or services purchased in advance for a predetermined time frame.</a:t>
            </a:r>
            <a:endParaRPr lang="en-US" dirty="0"/>
          </a:p>
        </p:txBody>
      </p:sp>
      <p:pic>
        <p:nvPicPr>
          <p:cNvPr id="4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7010400" y="1828800"/>
            <a:ext cx="304800" cy="304800"/>
          </a:xfrm>
          <a:prstGeom prst="rect">
            <a:avLst/>
          </a:prstGeom>
        </p:spPr>
      </p:pic>
      <p:pic>
        <p:nvPicPr>
          <p:cNvPr id="5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7543800" y="2819400"/>
            <a:ext cx="304800" cy="304800"/>
          </a:xfrm>
          <a:prstGeom prst="rect">
            <a:avLst/>
          </a:prstGeom>
        </p:spPr>
      </p:pic>
      <p:pic>
        <p:nvPicPr>
          <p:cNvPr id="6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5638800" y="4038600"/>
            <a:ext cx="304800" cy="304800"/>
          </a:xfrm>
          <a:prstGeom prst="rect">
            <a:avLst/>
          </a:prstGeom>
        </p:spPr>
      </p:pic>
      <p:pic>
        <p:nvPicPr>
          <p:cNvPr id="7" name="Cheering.wav">
            <a:hlinkClick r:id="" action="ppaction://media"/>
          </p:cNvPr>
          <p:cNvPicPr>
            <a:picLocks noRot="1" noChangeAspect="1"/>
          </p:cNvPicPr>
          <p:nvPr>
            <a:wavAudioFile r:embed="rId2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5486400" y="5715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10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cardholders do we have in Works?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85</a:t>
            </a:r>
          </a:p>
          <a:p>
            <a:endParaRPr lang="en-US" dirty="0"/>
          </a:p>
          <a:p>
            <a:r>
              <a:rPr lang="en-US" dirty="0" smtClean="0"/>
              <a:t>100</a:t>
            </a:r>
          </a:p>
          <a:p>
            <a:endParaRPr lang="en-US" dirty="0"/>
          </a:p>
          <a:p>
            <a:r>
              <a:rPr lang="en-US" dirty="0" smtClean="0"/>
              <a:t>129</a:t>
            </a:r>
          </a:p>
          <a:p>
            <a:endParaRPr lang="en-US" dirty="0"/>
          </a:p>
          <a:p>
            <a:r>
              <a:rPr lang="en-US" dirty="0" smtClean="0"/>
              <a:t>132</a:t>
            </a:r>
            <a:endParaRPr lang="en-US" dirty="0"/>
          </a:p>
        </p:txBody>
      </p:sp>
      <p:pic>
        <p:nvPicPr>
          <p:cNvPr id="4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600200" y="1752600"/>
            <a:ext cx="304800" cy="304800"/>
          </a:xfrm>
          <a:prstGeom prst="rect">
            <a:avLst/>
          </a:prstGeom>
        </p:spPr>
      </p:pic>
      <p:pic>
        <p:nvPicPr>
          <p:cNvPr id="5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981200" y="5257800"/>
            <a:ext cx="304800" cy="304800"/>
          </a:xfrm>
          <a:prstGeom prst="rect">
            <a:avLst/>
          </a:prstGeom>
        </p:spPr>
      </p:pic>
      <p:pic>
        <p:nvPicPr>
          <p:cNvPr id="6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828800" y="2895600"/>
            <a:ext cx="304800" cy="304800"/>
          </a:xfrm>
          <a:prstGeom prst="rect">
            <a:avLst/>
          </a:prstGeom>
        </p:spPr>
      </p:pic>
      <p:pic>
        <p:nvPicPr>
          <p:cNvPr id="8" name="Cheering.wav">
            <a:hlinkClick r:id="" action="ppaction://media"/>
          </p:cNvPr>
          <p:cNvPicPr>
            <a:picLocks noRot="1" noChangeAspect="1"/>
          </p:cNvPicPr>
          <p:nvPr>
            <a:wavAudioFile r:embed="rId2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1981200" y="4114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10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transactions did we have in Works in our first billing cycle?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1,206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1,248</a:t>
            </a:r>
          </a:p>
          <a:p>
            <a:endParaRPr lang="en-US" dirty="0"/>
          </a:p>
          <a:p>
            <a:r>
              <a:rPr lang="en-US" dirty="0" smtClean="0"/>
              <a:t>1,828</a:t>
            </a:r>
          </a:p>
          <a:p>
            <a:endParaRPr lang="en-US" dirty="0"/>
          </a:p>
          <a:p>
            <a:r>
              <a:rPr lang="en-US" dirty="0" smtClean="0"/>
              <a:t>2,432</a:t>
            </a:r>
            <a:endParaRPr lang="en-US" dirty="0"/>
          </a:p>
        </p:txBody>
      </p:sp>
      <p:pic>
        <p:nvPicPr>
          <p:cNvPr id="6" name="Cheering.wav">
            <a:hlinkClick r:id="" action="ppaction://media"/>
          </p:cNvPr>
          <p:cNvPicPr>
            <a:picLocks noRot="1" noChangeAspect="1"/>
          </p:cNvPicPr>
          <p:nvPr>
            <a:wavAudioFile r:embed="rId1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1981200" y="1752600"/>
            <a:ext cx="304800" cy="304800"/>
          </a:xfrm>
          <a:prstGeom prst="rect">
            <a:avLst/>
          </a:prstGeom>
        </p:spPr>
      </p:pic>
      <p:pic>
        <p:nvPicPr>
          <p:cNvPr id="7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981200" y="2971800"/>
            <a:ext cx="304800" cy="304800"/>
          </a:xfrm>
          <a:prstGeom prst="rect">
            <a:avLst/>
          </a:prstGeom>
        </p:spPr>
      </p:pic>
      <p:pic>
        <p:nvPicPr>
          <p:cNvPr id="8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981200" y="4038600"/>
            <a:ext cx="304800" cy="304800"/>
          </a:xfrm>
          <a:prstGeom prst="rect">
            <a:avLst/>
          </a:prstGeom>
        </p:spPr>
      </p:pic>
      <p:pic>
        <p:nvPicPr>
          <p:cNvPr id="9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981200" y="5257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0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89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transactions did Karen flag for corrections?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</a:t>
            </a:r>
          </a:p>
          <a:p>
            <a:endParaRPr lang="en-US" dirty="0"/>
          </a:p>
          <a:p>
            <a:r>
              <a:rPr lang="en-US" dirty="0" smtClean="0"/>
              <a:t>17</a:t>
            </a:r>
          </a:p>
          <a:p>
            <a:endParaRPr lang="en-US" dirty="0"/>
          </a:p>
          <a:p>
            <a:r>
              <a:rPr lang="en-US" dirty="0" smtClean="0"/>
              <a:t>27</a:t>
            </a:r>
          </a:p>
          <a:p>
            <a:endParaRPr lang="en-US" dirty="0"/>
          </a:p>
          <a:p>
            <a:r>
              <a:rPr lang="en-US" dirty="0" smtClean="0"/>
              <a:t>49</a:t>
            </a:r>
            <a:endParaRPr lang="en-US" dirty="0"/>
          </a:p>
        </p:txBody>
      </p:sp>
      <p:pic>
        <p:nvPicPr>
          <p:cNvPr id="4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447800" y="1752600"/>
            <a:ext cx="304800" cy="304800"/>
          </a:xfrm>
          <a:prstGeom prst="rect">
            <a:avLst/>
          </a:prstGeom>
        </p:spPr>
      </p:pic>
      <p:pic>
        <p:nvPicPr>
          <p:cNvPr id="5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524000" y="5257800"/>
            <a:ext cx="304800" cy="304800"/>
          </a:xfrm>
          <a:prstGeom prst="rect">
            <a:avLst/>
          </a:prstGeom>
        </p:spPr>
      </p:pic>
      <p:pic>
        <p:nvPicPr>
          <p:cNvPr id="6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524000" y="4114800"/>
            <a:ext cx="304800" cy="304800"/>
          </a:xfrm>
          <a:prstGeom prst="rect">
            <a:avLst/>
          </a:prstGeom>
        </p:spPr>
      </p:pic>
      <p:pic>
        <p:nvPicPr>
          <p:cNvPr id="7" name="Cheering.wav">
            <a:hlinkClick r:id="" action="ppaction://media"/>
          </p:cNvPr>
          <p:cNvPicPr>
            <a:picLocks noRot="1" noChangeAspect="1"/>
          </p:cNvPicPr>
          <p:nvPr>
            <a:wavAudioFile r:embed="rId2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1600200" y="2895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1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transactions were swept due to incomplete approvals?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</a:t>
            </a:r>
          </a:p>
          <a:p>
            <a:endParaRPr lang="en-US" dirty="0" smtClean="0"/>
          </a:p>
          <a:p>
            <a:r>
              <a:rPr lang="en-US" dirty="0" smtClean="0"/>
              <a:t>45</a:t>
            </a:r>
          </a:p>
          <a:p>
            <a:endParaRPr lang="en-US" dirty="0" smtClean="0"/>
          </a:p>
          <a:p>
            <a:r>
              <a:rPr lang="en-US" dirty="0" smtClean="0"/>
              <a:t>60</a:t>
            </a:r>
          </a:p>
          <a:p>
            <a:endParaRPr lang="en-US" dirty="0" smtClean="0"/>
          </a:p>
          <a:p>
            <a:r>
              <a:rPr lang="en-US" dirty="0" smtClean="0"/>
              <a:t>70</a:t>
            </a:r>
            <a:endParaRPr lang="en-US" dirty="0"/>
          </a:p>
        </p:txBody>
      </p:sp>
      <p:pic>
        <p:nvPicPr>
          <p:cNvPr id="4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905000" y="1752600"/>
            <a:ext cx="304800" cy="304800"/>
          </a:xfrm>
          <a:prstGeom prst="rect">
            <a:avLst/>
          </a:prstGeom>
        </p:spPr>
      </p:pic>
      <p:pic>
        <p:nvPicPr>
          <p:cNvPr id="5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905000" y="2895600"/>
            <a:ext cx="304800" cy="304800"/>
          </a:xfrm>
          <a:prstGeom prst="rect">
            <a:avLst/>
          </a:prstGeom>
        </p:spPr>
      </p:pic>
      <p:pic>
        <p:nvPicPr>
          <p:cNvPr id="6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1981200" y="3962400"/>
            <a:ext cx="304800" cy="304800"/>
          </a:xfrm>
          <a:prstGeom prst="rect">
            <a:avLst/>
          </a:prstGeom>
        </p:spPr>
      </p:pic>
      <p:pic>
        <p:nvPicPr>
          <p:cNvPr id="9" name="Cheering.wav">
            <a:hlinkClick r:id="" action="ppaction://media"/>
          </p:cNvPr>
          <p:cNvPicPr>
            <a:picLocks noRot="1" noChangeAspect="1"/>
          </p:cNvPicPr>
          <p:nvPr>
            <a:wavAudioFile r:embed="rId2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1981200" y="5181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10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was the total dollar spend for the Oct/Nov billing cycle?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195,987.46</a:t>
            </a:r>
          </a:p>
          <a:p>
            <a:endParaRPr lang="en-US" dirty="0" smtClean="0"/>
          </a:p>
          <a:p>
            <a:r>
              <a:rPr lang="en-US" dirty="0" smtClean="0"/>
              <a:t>250,097.56</a:t>
            </a:r>
          </a:p>
          <a:p>
            <a:endParaRPr lang="en-US" dirty="0" smtClean="0"/>
          </a:p>
          <a:p>
            <a:r>
              <a:rPr lang="en-US" dirty="0" smtClean="0"/>
              <a:t>450,872.10</a:t>
            </a:r>
          </a:p>
          <a:p>
            <a:endParaRPr lang="en-US" dirty="0" smtClean="0"/>
          </a:p>
          <a:p>
            <a:r>
              <a:rPr lang="en-US" dirty="0" smtClean="0"/>
              <a:t>706,604.68</a:t>
            </a:r>
            <a:endParaRPr lang="en-US" dirty="0"/>
          </a:p>
          <a:p>
            <a:endParaRPr lang="en-US" dirty="0"/>
          </a:p>
        </p:txBody>
      </p:sp>
      <p:pic>
        <p:nvPicPr>
          <p:cNvPr id="4" name="Cheering.wav">
            <a:hlinkClick r:id="" action="ppaction://media"/>
          </p:cNvPr>
          <p:cNvPicPr>
            <a:picLocks noRot="1" noChangeAspect="1"/>
          </p:cNvPicPr>
          <p:nvPr>
            <a:wavAudioFile r:embed="rId1" name="Cheering.wav"/>
          </p:nvPr>
        </p:nvPicPr>
        <p:blipFill>
          <a:blip r:embed="rId5" cstate="print"/>
          <a:stretch>
            <a:fillRect/>
          </a:stretch>
        </p:blipFill>
        <p:spPr>
          <a:xfrm>
            <a:off x="3200400" y="5257800"/>
            <a:ext cx="304800" cy="304800"/>
          </a:xfrm>
          <a:prstGeom prst="rect">
            <a:avLst/>
          </a:prstGeom>
        </p:spPr>
      </p:pic>
      <p:pic>
        <p:nvPicPr>
          <p:cNvPr id="5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5" cstate="print"/>
          <a:stretch>
            <a:fillRect/>
          </a:stretch>
        </p:blipFill>
        <p:spPr>
          <a:xfrm>
            <a:off x="3048000" y="1752600"/>
            <a:ext cx="304800" cy="304800"/>
          </a:xfrm>
          <a:prstGeom prst="rect">
            <a:avLst/>
          </a:prstGeom>
        </p:spPr>
      </p:pic>
      <p:pic>
        <p:nvPicPr>
          <p:cNvPr id="6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5" cstate="print"/>
          <a:stretch>
            <a:fillRect/>
          </a:stretch>
        </p:blipFill>
        <p:spPr>
          <a:xfrm>
            <a:off x="3048000" y="2895600"/>
            <a:ext cx="304800" cy="304800"/>
          </a:xfrm>
          <a:prstGeom prst="rect">
            <a:avLst/>
          </a:prstGeom>
        </p:spPr>
      </p:pic>
      <p:pic>
        <p:nvPicPr>
          <p:cNvPr id="7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5" cstate="print"/>
          <a:stretch>
            <a:fillRect/>
          </a:stretch>
        </p:blipFill>
        <p:spPr>
          <a:xfrm>
            <a:off x="3124200" y="4038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89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statement is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true regarding un-coded swept transactions?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 smtClean="0"/>
              <a:t>Transactions will be coded to 71209 </a:t>
            </a:r>
          </a:p>
          <a:p>
            <a:r>
              <a:rPr lang="en-US" dirty="0" smtClean="0"/>
              <a:t>Coded transactions will require a Transfer of Funds form from the cardholder or cardholder manager to correctly code the expense</a:t>
            </a:r>
          </a:p>
          <a:p>
            <a:r>
              <a:rPr lang="en-US" dirty="0" smtClean="0"/>
              <a:t>Transfer of Funds must occur within 30 days of the posting</a:t>
            </a:r>
          </a:p>
          <a:p>
            <a:r>
              <a:rPr lang="en-US" dirty="0" smtClean="0"/>
              <a:t>Sign off is still required for both cardholder and cardholder manager</a:t>
            </a:r>
          </a:p>
          <a:p>
            <a:r>
              <a:rPr lang="en-US" dirty="0" smtClean="0"/>
              <a:t>Funds are restored to the card once swept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7" name="Cheering.wav">
            <a:hlinkClick r:id="" action="ppaction://media"/>
          </p:cNvPr>
          <p:cNvPicPr>
            <a:picLocks noRot="1" noChangeAspect="1"/>
          </p:cNvPicPr>
          <p:nvPr>
            <a:wavAudioFile r:embed="rId1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8001000" y="6019800"/>
            <a:ext cx="304800" cy="304800"/>
          </a:xfrm>
          <a:prstGeom prst="rect">
            <a:avLst/>
          </a:prstGeom>
        </p:spPr>
      </p:pic>
      <p:pic>
        <p:nvPicPr>
          <p:cNvPr id="8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5029200" y="5486400"/>
            <a:ext cx="304800" cy="304800"/>
          </a:xfrm>
          <a:prstGeom prst="rect">
            <a:avLst/>
          </a:prstGeom>
        </p:spPr>
      </p:pic>
      <p:pic>
        <p:nvPicPr>
          <p:cNvPr id="9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895600" y="4419600"/>
            <a:ext cx="304800" cy="304800"/>
          </a:xfrm>
          <a:prstGeom prst="rect">
            <a:avLst/>
          </a:prstGeom>
        </p:spPr>
      </p:pic>
      <p:pic>
        <p:nvPicPr>
          <p:cNvPr id="10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7391400" y="3352800"/>
            <a:ext cx="304800" cy="304800"/>
          </a:xfrm>
          <a:prstGeom prst="rect">
            <a:avLst/>
          </a:prstGeom>
        </p:spPr>
      </p:pic>
      <p:pic>
        <p:nvPicPr>
          <p:cNvPr id="11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6858000" y="1752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0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89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89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statement is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true regarding coded swept transactions?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/>
          <a:lstStyle/>
          <a:p>
            <a:r>
              <a:rPr lang="en-US" dirty="0" smtClean="0"/>
              <a:t>It’s acceptable to not have a fully approved transaction if properly coded.</a:t>
            </a:r>
          </a:p>
          <a:p>
            <a:r>
              <a:rPr lang="en-US" dirty="0" smtClean="0"/>
              <a:t>Sign off is still required for both cardholder and cardholder manager</a:t>
            </a:r>
          </a:p>
          <a:p>
            <a:r>
              <a:rPr lang="en-US" dirty="0" smtClean="0"/>
              <a:t>Funds are restored to the card once  cardholder and cardholder manager have signed off.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Cheering.wav">
            <a:hlinkClick r:id="" action="ppaction://media"/>
          </p:cNvPr>
          <p:cNvPicPr>
            <a:picLocks noRot="1" noChangeAspect="1"/>
          </p:cNvPicPr>
          <p:nvPr>
            <a:wavAudioFile r:embed="rId1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5943600" y="2438400"/>
            <a:ext cx="304800" cy="304800"/>
          </a:xfrm>
          <a:prstGeom prst="rect">
            <a:avLst/>
          </a:prstGeom>
        </p:spPr>
      </p:pic>
      <p:pic>
        <p:nvPicPr>
          <p:cNvPr id="8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5029200" y="3505200"/>
            <a:ext cx="304800" cy="304800"/>
          </a:xfrm>
          <a:prstGeom prst="rect">
            <a:avLst/>
          </a:prstGeom>
        </p:spPr>
      </p:pic>
      <p:pic>
        <p:nvPicPr>
          <p:cNvPr id="9" name="BUZZER.wav">
            <a:hlinkClick r:id="" action="ppaction://media"/>
          </p:cNvPr>
          <p:cNvPicPr>
            <a:picLocks noRot="1" noChangeAspect="1"/>
          </p:cNvPicPr>
          <p:nvPr>
            <a:wavAudioFile r:embed="rId2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743200" y="5029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0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9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is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true regarding the UMW SPCC Cardholder Billing Statement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Requires a one time setup for monthly report generation</a:t>
            </a:r>
          </a:p>
          <a:p>
            <a:r>
              <a:rPr lang="en-US" dirty="0" smtClean="0"/>
              <a:t>Allows for additional information based on Cardholder needs</a:t>
            </a:r>
          </a:p>
          <a:p>
            <a:r>
              <a:rPr lang="en-US" dirty="0" smtClean="0"/>
              <a:t>Can be printed at any time for any time period beginning  Oct 15, 2011 </a:t>
            </a:r>
          </a:p>
          <a:p>
            <a:r>
              <a:rPr lang="en-US" dirty="0" smtClean="0"/>
              <a:t>Must be printed and placed within the monthly purchasing file for reconciliation purposes</a:t>
            </a:r>
          </a:p>
          <a:p>
            <a:r>
              <a:rPr lang="en-US" dirty="0" smtClean="0"/>
              <a:t>Must be signed by the Cardholder and Cardholder Manager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2667000" y="2133600"/>
            <a:ext cx="304800" cy="304800"/>
          </a:xfrm>
          <a:prstGeom prst="rect">
            <a:avLst/>
          </a:prstGeom>
        </p:spPr>
      </p:pic>
      <p:pic>
        <p:nvPicPr>
          <p:cNvPr id="5" name="Cheering.wav">
            <a:hlinkClick r:id="" action="ppaction://media"/>
          </p:cNvPr>
          <p:cNvPicPr>
            <a:picLocks noRot="1" noChangeAspect="1"/>
          </p:cNvPicPr>
          <p:nvPr>
            <a:wavAudioFile r:embed="rId2" name="Cheering.wav"/>
          </p:nvPr>
        </p:nvPicPr>
        <p:blipFill>
          <a:blip r:embed="rId4" cstate="print"/>
          <a:stretch>
            <a:fillRect/>
          </a:stretch>
        </p:blipFill>
        <p:spPr>
          <a:xfrm>
            <a:off x="4114800" y="5791200"/>
            <a:ext cx="304800" cy="304800"/>
          </a:xfrm>
          <a:prstGeom prst="rect">
            <a:avLst/>
          </a:prstGeom>
        </p:spPr>
      </p:pic>
      <p:pic>
        <p:nvPicPr>
          <p:cNvPr id="6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3810000" y="3124200"/>
            <a:ext cx="304800" cy="304800"/>
          </a:xfrm>
          <a:prstGeom prst="rect">
            <a:avLst/>
          </a:prstGeom>
        </p:spPr>
      </p:pic>
      <p:pic>
        <p:nvPicPr>
          <p:cNvPr id="7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4572000" y="3962400"/>
            <a:ext cx="304800" cy="304800"/>
          </a:xfrm>
          <a:prstGeom prst="rect">
            <a:avLst/>
          </a:prstGeom>
        </p:spPr>
      </p:pic>
      <p:pic>
        <p:nvPicPr>
          <p:cNvPr id="8" name="BUZZER.wav">
            <a:hlinkClick r:id="" action="ppaction://media"/>
          </p:cNvPr>
          <p:cNvPicPr>
            <a:picLocks noRot="1" noChangeAspect="1"/>
          </p:cNvPicPr>
          <p:nvPr>
            <a:wavAudioFile r:embed="rId1" name="BUZZER.wav"/>
          </p:nvPr>
        </p:nvPicPr>
        <p:blipFill>
          <a:blip r:embed="rId4" cstate="print"/>
          <a:stretch>
            <a:fillRect/>
          </a:stretch>
        </p:blipFill>
        <p:spPr>
          <a:xfrm>
            <a:off x="7391400" y="4876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10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89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89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412</Words>
  <Application>Microsoft Office PowerPoint</Application>
  <PresentationFormat>On-screen Show (4:3)</PresentationFormat>
  <Paragraphs>104</Paragraphs>
  <Slides>15</Slides>
  <Notes>1</Notes>
  <HiddenSlides>0</HiddenSlides>
  <MMClips>58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In the Works</vt:lpstr>
      <vt:lpstr>How many cardholders do we have in Works?</vt:lpstr>
      <vt:lpstr>How many transactions did we have in Works in our first billing cycle?</vt:lpstr>
      <vt:lpstr>How many transactions did Karen flag for corrections?</vt:lpstr>
      <vt:lpstr>How many transactions were swept due to incomplete approvals?</vt:lpstr>
      <vt:lpstr>What was the total dollar spend for the Oct/Nov billing cycle?</vt:lpstr>
      <vt:lpstr>Which statement is NOT true regarding un-coded swept transactions?</vt:lpstr>
      <vt:lpstr>Which statement is NOT true regarding coded swept transactions?</vt:lpstr>
      <vt:lpstr>Which is NOT true regarding the UMW SPCC Cardholder Billing Statement …</vt:lpstr>
      <vt:lpstr>Which of the following is NOT True?</vt:lpstr>
      <vt:lpstr>What is the amount UMW paid thus far for Ad Hoc Purchases in FY 2011 ?</vt:lpstr>
      <vt:lpstr>What is the amount UMW paid for Ad Hoc Purchases in FY 2010 ?</vt:lpstr>
      <vt:lpstr>Which code designates an Ad Hoc Vendor in eVA?</vt:lpstr>
      <vt:lpstr>In the upgraded eVA, what replaced folders?</vt:lpstr>
      <vt:lpstr>Pre-Pay Dates are necessary for:</vt:lpstr>
    </vt:vector>
  </TitlesOfParts>
  <Company>University of Mary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Works</dc:title>
  <dc:creator>Vickie Chapman</dc:creator>
  <cp:lastModifiedBy>Vickie Chapman</cp:lastModifiedBy>
  <cp:revision>44</cp:revision>
  <dcterms:created xsi:type="dcterms:W3CDTF">2011-11-22T20:20:08Z</dcterms:created>
  <dcterms:modified xsi:type="dcterms:W3CDTF">2011-11-28T18:09:23Z</dcterms:modified>
</cp:coreProperties>
</file>