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0"/>
  </p:notesMasterIdLst>
  <p:sldIdLst>
    <p:sldId id="256" r:id="rId5"/>
    <p:sldId id="259" r:id="rId6"/>
    <p:sldId id="267" r:id="rId7"/>
    <p:sldId id="269" r:id="rId8"/>
    <p:sldId id="271" r:id="rId9"/>
    <p:sldId id="261" r:id="rId10"/>
    <p:sldId id="265" r:id="rId11"/>
    <p:sldId id="273" r:id="rId12"/>
    <p:sldId id="272" r:id="rId13"/>
    <p:sldId id="276" r:id="rId14"/>
    <p:sldId id="274" r:id="rId15"/>
    <p:sldId id="275" r:id="rId16"/>
    <p:sldId id="258" r:id="rId17"/>
    <p:sldId id="262" r:id="rId18"/>
    <p:sldId id="264" r:id="rId19"/>
  </p:sldIdLst>
  <p:sldSz cx="12188825" cy="6858000"/>
  <p:notesSz cx="6858000" cy="9144000"/>
  <p:defaultTextStyle>
    <a:defPPr>
      <a:defRPr lang="en-US"/>
    </a:defPPr>
    <a:lvl1pPr marL="0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5449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10898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16348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21797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27246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32695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38145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43594" algn="l" defTabSz="161089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McDonald (lmcdonal)" initials="L(" lastIdx="2" clrIdx="0">
    <p:extLst>
      <p:ext uri="{19B8F6BF-5375-455C-9EA6-DF929625EA0E}">
        <p15:presenceInfo xmlns:p15="http://schemas.microsoft.com/office/powerpoint/2012/main" userId="S::lmcdonal@umw.edu::4416a6a6-27f1-4c0a-b2fe-f4b45e0d0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668" autoAdjust="0"/>
    <p:restoredTop sz="94629" autoAdjust="0"/>
  </p:normalViewPr>
  <p:slideViewPr>
    <p:cSldViewPr showGuides="1">
      <p:cViewPr varScale="1">
        <p:scale>
          <a:sx n="108" d="100"/>
          <a:sy n="108" d="100"/>
        </p:scale>
        <p:origin x="1458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890D-A569-468C-B541-EEDCD6D19FC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FA3FD-93EF-4D3E-89FB-642352F9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5449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10898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16348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21797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27246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32695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38145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43594" algn="l" defTabSz="161089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E4189-41C0-41B0-89CF-22F20D5C52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2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E4189-41C0-41B0-89CF-22F20D5C52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E4189-41C0-41B0-89CF-22F20D5C52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9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A3FD-93EF-4D3E-89FB-642352F981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89" y="6053328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1" y="4038600"/>
            <a:ext cx="8633751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4600">
                <a:solidFill>
                  <a:srgbClr val="FFFFFF"/>
                </a:solidFill>
              </a:defRPr>
            </a:lvl1pPr>
            <a:lvl2pPr marL="805449" indent="0" algn="ctr">
              <a:buNone/>
            </a:lvl2pPr>
            <a:lvl3pPr marL="1610898" indent="0" algn="ctr">
              <a:buNone/>
            </a:lvl3pPr>
            <a:lvl4pPr marL="2416348" indent="0" algn="ctr">
              <a:buNone/>
            </a:lvl4pPr>
            <a:lvl5pPr marL="3221797" indent="0" algn="ctr">
              <a:buNone/>
            </a:lvl5pPr>
            <a:lvl6pPr marL="4027246" indent="0" algn="ctr">
              <a:buNone/>
            </a:lvl6pPr>
            <a:lvl7pPr marL="4832695" indent="0" algn="ctr">
              <a:buNone/>
            </a:lvl7pPr>
            <a:lvl8pPr marL="5638145" indent="0" algn="ctr">
              <a:buNone/>
            </a:lvl8pPr>
            <a:lvl9pPr marL="644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573" y="6068699"/>
            <a:ext cx="2742486" cy="685800"/>
          </a:xfrm>
        </p:spPr>
        <p:txBody>
          <a:bodyPr>
            <a:no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9800" y="236538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5223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0"/>
            <a:ext cx="2742486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609600"/>
            <a:ext cx="7414869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325" y="6248403"/>
            <a:ext cx="2945633" cy="365125"/>
          </a:xfrm>
        </p:spPr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4" y="6248208"/>
            <a:ext cx="74293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6307" y="0"/>
            <a:ext cx="42660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090" tIns="80545" rIns="161090" bIns="8054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090" tIns="80545" rIns="161090" bIns="8054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090" tIns="80545" rIns="161090" bIns="8054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59"/>
            <a:ext cx="533400" cy="325883"/>
          </a:xfrm>
        </p:spPr>
        <p:txBody>
          <a:bodyPr/>
          <a:lstStyle/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86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0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52" y="228600"/>
            <a:ext cx="10868369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2" y="1600200"/>
            <a:ext cx="10868369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5" y="2743200"/>
            <a:ext cx="9495011" cy="1673225"/>
          </a:xfrm>
        </p:spPr>
        <p:txBody>
          <a:bodyPr anchor="t"/>
          <a:lstStyle>
            <a:lvl1pPr marL="0" indent="0">
              <a:buNone/>
              <a:defRPr sz="4900">
                <a:solidFill>
                  <a:schemeClr val="tx2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5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78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</p:spPr>
        <p:txBody>
          <a:bodyPr>
            <a:no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9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7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9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4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9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3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4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3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90" y="273050"/>
            <a:ext cx="10766795" cy="869950"/>
          </a:xfrm>
        </p:spPr>
        <p:txBody>
          <a:bodyPr anchor="ctr"/>
          <a:lstStyle>
            <a:lvl1pPr algn="l">
              <a:buNone/>
              <a:defRPr sz="7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41635" tIns="322180" rIns="241635" bIns="161090"/>
          <a:lstStyle>
            <a:lvl1pPr marL="0" indent="0">
              <a:spcAft>
                <a:spcPts val="1762"/>
              </a:spcAft>
              <a:buNone/>
              <a:defRPr sz="32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3000"/>
            </a:lvl1pPr>
            <a:lvl2pPr>
              <a:buFontTx/>
              <a:buNone/>
              <a:defRPr sz="2100"/>
            </a:lvl2pPr>
            <a:lvl3pPr>
              <a:buFontTx/>
              <a:buNone/>
              <a:defRPr sz="18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89" y="4572000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89" y="4663440"/>
            <a:ext cx="195021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9911" y="4654296"/>
            <a:ext cx="1012891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 anchor="ctr"/>
          <a:lstStyle>
            <a:lvl1pPr algn="l">
              <a:buNone/>
              <a:defRPr sz="49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29898" y="0"/>
            <a:ext cx="13407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29030" y="6248400"/>
            <a:ext cx="3555074" cy="365125"/>
          </a:xfrm>
        </p:spPr>
        <p:txBody>
          <a:bodyPr rtlCol="0"/>
          <a:lstStyle/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4667249"/>
            <a:ext cx="1929897" cy="663578"/>
          </a:xfrm>
        </p:spPr>
        <p:txBody>
          <a:bodyPr rtlCol="0"/>
          <a:lstStyle>
            <a:lvl1pPr>
              <a:defRPr sz="4900"/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045" y="6248207"/>
            <a:ext cx="6094413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5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9" y="228600"/>
            <a:ext cx="10868369" cy="990600"/>
          </a:xfrm>
          <a:prstGeom prst="rect">
            <a:avLst/>
          </a:prstGeom>
        </p:spPr>
        <p:txBody>
          <a:bodyPr vert="horz" lIns="161090" tIns="80545" rIns="161090" bIns="80545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2" y="1600200"/>
            <a:ext cx="10868369" cy="4526280"/>
          </a:xfrm>
          <a:prstGeom prst="rect">
            <a:avLst/>
          </a:prstGeom>
        </p:spPr>
        <p:txBody>
          <a:bodyPr vert="horz" lIns="161090" tIns="80545" rIns="161090" bIns="8054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0"/>
            <a:ext cx="3555074" cy="365125"/>
          </a:xfrm>
          <a:prstGeom prst="rect">
            <a:avLst/>
          </a:prstGeom>
        </p:spPr>
        <p:txBody>
          <a:bodyPr vert="horz" lIns="161090" tIns="80545" rIns="161090" bIns="80545" anchor="ctr" anchorCtr="0"/>
          <a:lstStyle>
            <a:lvl1pPr algn="l" eaLnBrk="1" latinLnBrk="0" hangingPunct="1">
              <a:defRPr kumimoji="0" sz="2500">
                <a:solidFill>
                  <a:schemeClr val="tx2"/>
                </a:solidFill>
              </a:defRPr>
            </a:lvl1pPr>
          </a:lstStyle>
          <a:p>
            <a:fld id="{872F42EB-D30C-4A8A-8566-6E8ECE3F668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7"/>
            <a:ext cx="7226228" cy="365125"/>
          </a:xfrm>
          <a:prstGeom prst="rect">
            <a:avLst/>
          </a:prstGeom>
        </p:spPr>
        <p:txBody>
          <a:bodyPr vert="horz" lIns="161090" tIns="80545" rIns="161090" bIns="80545" anchor="ctr"/>
          <a:lstStyle>
            <a:lvl1pPr algn="r" eaLnBrk="1" latinLnBrk="0" hangingPunct="1">
              <a:defRPr kumimoji="0" sz="2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1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1090" tIns="80545" rIns="161090" bIns="8054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272222"/>
            <a:ext cx="711015" cy="244476"/>
          </a:xfrm>
          <a:prstGeom prst="rect">
            <a:avLst/>
          </a:prstGeom>
        </p:spPr>
        <p:txBody>
          <a:bodyPr vert="horz" lIns="161090" tIns="80545" rIns="161090" bIns="80545" anchor="ctr" anchorCtr="0">
            <a:normAutofit/>
          </a:bodyPr>
          <a:lstStyle>
            <a:lvl1pPr algn="ctr" eaLnBrk="1" latinLnBrk="0" hangingPunct="1">
              <a:defRPr kumimoji="0" sz="2500" b="1">
                <a:solidFill>
                  <a:srgbClr val="FFFFFF"/>
                </a:solidFill>
              </a:defRPr>
            </a:lvl1pPr>
          </a:lstStyle>
          <a:p>
            <a:fld id="{FABD45C4-0FE9-49C0-9AD4-4BE138AD78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rtl="0" eaLnBrk="1" latinLnBrk="0" hangingPunct="1">
        <a:spcBef>
          <a:spcPct val="0"/>
        </a:spcBef>
        <a:buNone/>
        <a:defRPr kumimoji="0" sz="7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3814" indent="-563814" algn="l" rtl="0" eaLnBrk="1" latinLnBrk="0" hangingPunct="1">
        <a:spcBef>
          <a:spcPts val="1233"/>
        </a:spcBef>
        <a:buClr>
          <a:schemeClr val="accent2"/>
        </a:buClr>
        <a:buSzPct val="60000"/>
        <a:buFont typeface="Wingdings"/>
        <a:buChar char="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27629" indent="-483270" algn="l" rtl="0" eaLnBrk="1" latinLnBrk="0" hangingPunct="1">
        <a:spcBef>
          <a:spcPts val="969"/>
        </a:spcBef>
        <a:buClr>
          <a:schemeClr val="accent1"/>
        </a:buClr>
        <a:buSzPct val="70000"/>
        <a:buFont typeface="Wingdings 2"/>
        <a:buChar char="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610898" indent="-402725" algn="l" rtl="0" eaLnBrk="1" latinLnBrk="0" hangingPunct="1">
        <a:spcBef>
          <a:spcPts val="881"/>
        </a:spcBef>
        <a:buClr>
          <a:schemeClr val="accent2"/>
        </a:buClr>
        <a:buSzPct val="75000"/>
        <a:buFont typeface="Wingdings"/>
        <a:buChar char="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416348" indent="-402725" algn="l" rtl="0" eaLnBrk="1" latinLnBrk="0" hangingPunct="1">
        <a:spcBef>
          <a:spcPts val="705"/>
        </a:spcBef>
        <a:buClr>
          <a:schemeClr val="accent3"/>
        </a:buClr>
        <a:buSzPct val="75000"/>
        <a:buFont typeface="Wingdings"/>
        <a:buChar char="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221797" indent="-402725" algn="l" rtl="0" eaLnBrk="1" latinLnBrk="0" hangingPunct="1">
        <a:spcBef>
          <a:spcPts val="705"/>
        </a:spcBef>
        <a:buClr>
          <a:schemeClr val="accent4"/>
        </a:buClr>
        <a:buSzPct val="65000"/>
        <a:buFont typeface="Wingdings"/>
        <a:buChar char="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3705067" indent="-40272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188336" indent="-40272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671606" indent="-40272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54875" indent="-40272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10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16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2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272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32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38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finance.umw.edu/eagleone/files/2020/02/Caldwell-Gregory-App-Poster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dminfinance.umw.edu/eagleone/vending-off-campus/eagleone-on-campus/report-a-vending-issue/" TargetMode="External"/><Relationship Id="rId5" Type="http://schemas.openxmlformats.org/officeDocument/2006/relationships/hyperlink" Target="https://adminfinance.umw.edu/eagleone/vending-off-campus/eagleone-on-campus/eaglevending/vending-machine-locations/" TargetMode="External"/><Relationship Id="rId4" Type="http://schemas.openxmlformats.org/officeDocument/2006/relationships/hyperlink" Target="https://adminfinance.umw.edu/eagleone/vending-off-campus/eagleone-on-campus/eaglevending/report-laundry-malfunc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finance.umw.edu/eagleone/attention-incoming-freshman-and-transfers/online-photo-submission-guidelines/" TargetMode="External"/><Relationship Id="rId2" Type="http://schemas.openxmlformats.org/officeDocument/2006/relationships/hyperlink" Target="mailto:eagleone@umw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finance.umw.edu/business-services/licensi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rking@umw.edu" TargetMode="External"/><Relationship Id="rId2" Type="http://schemas.openxmlformats.org/officeDocument/2006/relationships/hyperlink" Target="https://adminfinance.umw.edu/parking/parking-exception-request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hyperlink" Target="https://adminfinance.umw.edu/parki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finance.umw.edu/ma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MWBusinessServices" TargetMode="External"/><Relationship Id="rId2" Type="http://schemas.openxmlformats.org/officeDocument/2006/relationships/hyperlink" Target="http://adminfinance.umw.edu/business-servi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UMWBusinessServ" TargetMode="External"/><Relationship Id="rId4" Type="http://schemas.openxmlformats.org/officeDocument/2006/relationships/hyperlink" Target="https://www.instagram.com/umw_business_servic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finance.umw.edu/copies/web-print-with-papercu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apple.com/us/app/transact-eaccounts/id149397421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0536" y="4232434"/>
            <a:ext cx="8633751" cy="1828800"/>
          </a:xfrm>
        </p:spPr>
        <p:txBody>
          <a:bodyPr>
            <a:normAutofit fontScale="90000"/>
          </a:bodyPr>
          <a:lstStyle/>
          <a:p>
            <a:r>
              <a:rPr lang="en-US" sz="5600" dirty="0"/>
              <a:t>Business Service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/>
              <a:t>Welcome, new students!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14800"/>
            <a:ext cx="12188825" cy="18536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090" tIns="80545" rIns="161090" bIns="80545" rtlCol="0" anchor="ctr"/>
          <a:lstStyle/>
          <a:p>
            <a:pPr algn="ctr"/>
            <a:endParaRPr lang="en-US"/>
          </a:p>
        </p:txBody>
      </p:sp>
      <p:pic>
        <p:nvPicPr>
          <p:cNvPr id="7" name="Picture 6" descr="Text: University of Mary Washington Business Services.">
            <a:extLst>
              <a:ext uri="{FF2B5EF4-FFF2-40B4-BE49-F238E27FC236}">
                <a16:creationId xmlns:a16="http://schemas.microsoft.com/office/drawing/2014/main" id="{6F1AF999-E3A1-402E-B5BC-FE9D20DF5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4180460"/>
            <a:ext cx="585216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for the Speed Queen App" title="Speed Queen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97" y="5257800"/>
            <a:ext cx="13944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Laundry</a:t>
            </a:r>
          </a:p>
          <a:p>
            <a:pPr lvl="1"/>
            <a:r>
              <a:rPr lang="en-US" sz="2800" dirty="0"/>
              <a:t>All residence halls have laundry machines</a:t>
            </a:r>
          </a:p>
          <a:p>
            <a:pPr lvl="1"/>
            <a:r>
              <a:rPr lang="en-US" sz="2800" dirty="0"/>
              <a:t>Payment is only through the </a:t>
            </a:r>
            <a:r>
              <a:rPr lang="en-US" sz="2800" dirty="0">
                <a:hlinkClick r:id="rId3"/>
              </a:rPr>
              <a:t>Speed Queen App</a:t>
            </a:r>
            <a:r>
              <a:rPr lang="en-US" sz="2800" dirty="0"/>
              <a:t> or quarters</a:t>
            </a:r>
          </a:p>
          <a:p>
            <a:pPr lvl="1"/>
            <a:r>
              <a:rPr lang="en-US" sz="2800" dirty="0"/>
              <a:t>Report laundry issues </a:t>
            </a:r>
            <a:r>
              <a:rPr lang="en-US" sz="2800" dirty="0">
                <a:hlinkClick r:id="rId4"/>
              </a:rPr>
              <a:t>here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Vending</a:t>
            </a:r>
          </a:p>
          <a:p>
            <a:pPr lvl="1"/>
            <a:r>
              <a:rPr lang="en-US" dirty="0"/>
              <a:t>There are several snack and drink vending machines across campus</a:t>
            </a:r>
          </a:p>
          <a:p>
            <a:pPr lvl="1"/>
            <a:r>
              <a:rPr lang="en-US" dirty="0"/>
              <a:t>Payment methods include EagleOne, credit card, and cash</a:t>
            </a:r>
          </a:p>
          <a:p>
            <a:pPr lvl="1"/>
            <a:r>
              <a:rPr lang="en-US" dirty="0"/>
              <a:t>Locations available </a:t>
            </a:r>
            <a:r>
              <a:rPr lang="en-US" dirty="0">
                <a:hlinkClick r:id="rId5"/>
              </a:rPr>
              <a:t>here</a:t>
            </a:r>
            <a:endParaRPr lang="en-US" dirty="0"/>
          </a:p>
          <a:p>
            <a:pPr lvl="1"/>
            <a:r>
              <a:rPr lang="en-US" dirty="0"/>
              <a:t>Report vending issues </a:t>
            </a:r>
            <a:r>
              <a:rPr lang="en-US" dirty="0">
                <a:hlinkClick r:id="rId6"/>
              </a:rPr>
              <a:t>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EagleVending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145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Contact EagleOne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eagleone@umw.edu</a:t>
            </a:r>
            <a:endParaRPr lang="en-US" sz="3600" dirty="0"/>
          </a:p>
          <a:p>
            <a:r>
              <a:rPr lang="en-US" sz="3600" dirty="0"/>
              <a:t>(540) 654-1005</a:t>
            </a:r>
          </a:p>
          <a:p>
            <a:r>
              <a:rPr lang="en-US" sz="3600" dirty="0">
                <a:hlinkClick r:id="rId3"/>
              </a:rPr>
              <a:t>Website</a:t>
            </a:r>
            <a:endParaRPr lang="en-US" sz="3600" dirty="0"/>
          </a:p>
        </p:txBody>
      </p:sp>
      <p:pic>
        <p:nvPicPr>
          <p:cNvPr id="5" name="Content Placeholder 4" descr="[Image] EagleOne card for Sammy D. Eagle. The card has a name, university member status, ID, and card number." title="EagleOne Card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256334"/>
            <a:ext cx="5180013" cy="3237508"/>
          </a:xfrm>
        </p:spPr>
      </p:pic>
    </p:spTree>
    <p:extLst>
      <p:ext uri="{BB962C8B-B14F-4D97-AF65-F5344CB8AC3E}">
        <p14:creationId xmlns:p14="http://schemas.microsoft.com/office/powerpoint/2010/main" val="35928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UMW protects its trademarks and logos</a:t>
            </a:r>
          </a:p>
          <a:p>
            <a:r>
              <a:rPr lang="en-US" sz="4000" dirty="0"/>
              <a:t>Students and family members—including crafters—should not reproduce UMW trademarks for personal or retail use without a license</a:t>
            </a:r>
          </a:p>
          <a:p>
            <a:r>
              <a:rPr lang="en-US" sz="4000" dirty="0">
                <a:hlinkClick r:id="rId2"/>
              </a:rPr>
              <a:t>Website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15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9412" y="1752600"/>
            <a:ext cx="2743200" cy="37338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Check out these UMW license plates, brought to you by the VA State DMV!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UMW Parking Management Office is responsible for ensuring the safe and efficient use of parking resources.</a:t>
            </a:r>
          </a:p>
          <a:p>
            <a:pPr lvl="1"/>
            <a:r>
              <a:rPr lang="en-US" dirty="0"/>
              <a:t>ALL vehicles must be registered</a:t>
            </a:r>
          </a:p>
          <a:p>
            <a:pPr lvl="1"/>
            <a:r>
              <a:rPr lang="en-US" dirty="0"/>
              <a:t>Residential freshmen are not permitted to bring a vehicle on campus (</a:t>
            </a:r>
            <a:r>
              <a:rPr lang="en-US" dirty="0">
                <a:hlinkClick r:id="rId2"/>
              </a:rPr>
              <a:t>exceptions may apply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Park in designated areas only</a:t>
            </a:r>
          </a:p>
          <a:p>
            <a:pPr lvl="1"/>
            <a:r>
              <a:rPr lang="en-US" dirty="0"/>
              <a:t>Guests are required to register their vehicle and will receive a dashboard pass</a:t>
            </a:r>
          </a:p>
          <a:p>
            <a:pPr lvl="1"/>
            <a:r>
              <a:rPr lang="en-US" dirty="0"/>
              <a:t>Eligible students may apply for decals starting August 1</a:t>
            </a:r>
          </a:p>
          <a:p>
            <a:r>
              <a:rPr lang="en-US" dirty="0"/>
              <a:t>Contact us</a:t>
            </a:r>
          </a:p>
          <a:p>
            <a:pPr lvl="1"/>
            <a:r>
              <a:rPr lang="en-US" dirty="0">
                <a:hlinkClick r:id="rId3"/>
              </a:rPr>
              <a:t>parking@umw.edu</a:t>
            </a:r>
            <a:endParaRPr lang="en-US" dirty="0"/>
          </a:p>
          <a:p>
            <a:pPr lvl="1"/>
            <a:r>
              <a:rPr lang="en-US" dirty="0"/>
              <a:t>(540) 654-1129</a:t>
            </a:r>
          </a:p>
          <a:p>
            <a:pPr lvl="1"/>
            <a:r>
              <a:rPr lang="en-US" dirty="0">
                <a:hlinkClick r:id="rId4"/>
              </a:rPr>
              <a:t>Parking Website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The license plate features the UMW fighting eagle mascot to the right of the plate letters." title="UMW License Plat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455"/>
          <a:stretch/>
        </p:blipFill>
        <p:spPr>
          <a:xfrm>
            <a:off x="379410" y="4901618"/>
            <a:ext cx="2765675" cy="12775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Parking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3756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Post Office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12589" y="1589566"/>
            <a:ext cx="5180251" cy="496363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Full service mail center located on the first floor of Woodard Campus Center, offering:</a:t>
            </a:r>
          </a:p>
          <a:p>
            <a:pPr lvl="1"/>
            <a:r>
              <a:rPr lang="en-US" dirty="0"/>
              <a:t>Stamps</a:t>
            </a:r>
          </a:p>
          <a:p>
            <a:pPr lvl="1"/>
            <a:r>
              <a:rPr lang="en-US" dirty="0"/>
              <a:t>Mail</a:t>
            </a:r>
          </a:p>
          <a:p>
            <a:pPr lvl="2"/>
            <a:r>
              <a:rPr lang="en-US" dirty="0"/>
              <a:t>Priority</a:t>
            </a:r>
          </a:p>
          <a:p>
            <a:pPr lvl="2"/>
            <a:r>
              <a:rPr lang="en-US" dirty="0"/>
              <a:t>Certified</a:t>
            </a:r>
          </a:p>
          <a:p>
            <a:pPr lvl="2"/>
            <a:r>
              <a:rPr lang="en-US" dirty="0"/>
              <a:t>Registered </a:t>
            </a:r>
          </a:p>
          <a:p>
            <a:pPr lvl="2"/>
            <a:r>
              <a:rPr lang="en-US" dirty="0"/>
              <a:t>International</a:t>
            </a:r>
          </a:p>
          <a:p>
            <a:pPr lvl="2"/>
            <a:r>
              <a:rPr lang="en-US" dirty="0"/>
              <a:t>Overnight</a:t>
            </a:r>
          </a:p>
          <a:p>
            <a:pPr lvl="1"/>
            <a:r>
              <a:rPr lang="en-US" dirty="0"/>
              <a:t>Package shipping (up to 70lbs.) </a:t>
            </a:r>
          </a:p>
          <a:p>
            <a:pPr lvl="1"/>
            <a:r>
              <a:rPr lang="en-US" dirty="0"/>
              <a:t>UPS</a:t>
            </a:r>
          </a:p>
          <a:p>
            <a:r>
              <a:rPr lang="en-US" dirty="0"/>
              <a:t>Every residential &amp; commuter student is assigned a shared mailbox</a:t>
            </a:r>
          </a:p>
          <a:p>
            <a:r>
              <a:rPr lang="en-US" dirty="0">
                <a:hlinkClick r:id="rId3"/>
              </a:rPr>
              <a:t>Website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post office employee receives an envelope from a patron through the counter window." title="Post Office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56" y="1589088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0114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Come and see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Business Services website</a:t>
            </a:r>
            <a:endParaRPr lang="en-US" sz="4000" dirty="0"/>
          </a:p>
          <a:p>
            <a:r>
              <a:rPr lang="en-US" sz="4000" dirty="0"/>
              <a:t>Social Media</a:t>
            </a:r>
          </a:p>
          <a:p>
            <a:pPr lvl="1"/>
            <a:r>
              <a:rPr lang="en-US" sz="3600" dirty="0">
                <a:hlinkClick r:id="rId3"/>
              </a:rPr>
              <a:t>Facebook:</a:t>
            </a:r>
            <a:r>
              <a:rPr lang="en-US" sz="3600" dirty="0"/>
              <a:t> UMW Business Services</a:t>
            </a:r>
          </a:p>
          <a:p>
            <a:pPr lvl="1"/>
            <a:r>
              <a:rPr lang="en-US" sz="3600" dirty="0">
                <a:hlinkClick r:id="rId4"/>
              </a:rPr>
              <a:t>Instagram:</a:t>
            </a:r>
            <a:r>
              <a:rPr lang="en-US" sz="3600" dirty="0"/>
              <a:t> </a:t>
            </a:r>
            <a:r>
              <a:rPr lang="en-US" sz="3600" dirty="0" err="1"/>
              <a:t>UMW_Business_Services</a:t>
            </a:r>
            <a:endParaRPr lang="en-US" sz="3600" dirty="0">
              <a:hlinkClick r:id="rId5"/>
            </a:endParaRPr>
          </a:p>
          <a:p>
            <a:pPr lvl="1"/>
            <a:r>
              <a:rPr lang="en-US" sz="3600" dirty="0">
                <a:hlinkClick r:id="rId5"/>
              </a:rPr>
              <a:t>Twitter</a:t>
            </a:r>
            <a:r>
              <a:rPr lang="en-US" sz="3600" dirty="0"/>
              <a:t>: @UMWBusinessServ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26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325" y="2743200"/>
            <a:ext cx="9495011" cy="312420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sz="4900" dirty="0"/>
              <a:t>Bookstore</a:t>
            </a:r>
          </a:p>
          <a:p>
            <a:pPr lvl="1"/>
            <a:r>
              <a:rPr lang="en-US" sz="4900" dirty="0"/>
              <a:t>Copy Center</a:t>
            </a:r>
          </a:p>
          <a:p>
            <a:pPr lvl="1"/>
            <a:r>
              <a:rPr lang="en-US" sz="4900" dirty="0" err="1"/>
              <a:t>EagleOne</a:t>
            </a:r>
            <a:endParaRPr lang="en-US" sz="4900" dirty="0"/>
          </a:p>
          <a:p>
            <a:pPr lvl="1"/>
            <a:r>
              <a:rPr lang="en-US" sz="4900" dirty="0"/>
              <a:t>Eagle Vending</a:t>
            </a:r>
          </a:p>
          <a:p>
            <a:pPr lvl="1"/>
            <a:r>
              <a:rPr lang="en-US" sz="4900" dirty="0"/>
              <a:t>Laundry</a:t>
            </a:r>
          </a:p>
          <a:p>
            <a:pPr lvl="1"/>
            <a:r>
              <a:rPr lang="en-US" sz="4900" dirty="0"/>
              <a:t>Licensing</a:t>
            </a:r>
          </a:p>
          <a:p>
            <a:pPr lvl="1"/>
            <a:r>
              <a:rPr lang="en-US" sz="4900" dirty="0"/>
              <a:t>Parking Management</a:t>
            </a:r>
          </a:p>
          <a:p>
            <a:pPr lvl="1"/>
            <a:r>
              <a:rPr lang="en-US" sz="4900" dirty="0"/>
              <a:t>Post Office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Business Services Overview</a:t>
            </a:r>
          </a:p>
        </p:txBody>
      </p:sp>
    </p:spTree>
    <p:extLst>
      <p:ext uri="{BB962C8B-B14F-4D97-AF65-F5344CB8AC3E}">
        <p14:creationId xmlns:p14="http://schemas.microsoft.com/office/powerpoint/2010/main" val="14650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[Image] A group of students walk through the halls of a building. Three students stand in the foreground holding, in order, a notebook, tablet, and phone." title="Students">
            <a:extLst>
              <a:ext uri="{FF2B5EF4-FFF2-40B4-BE49-F238E27FC236}">
                <a16:creationId xmlns:a16="http://schemas.microsoft.com/office/drawing/2014/main" id="{968FE761-9152-6F46-9118-0D7EF56E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578" y="-12699"/>
            <a:ext cx="6587249" cy="6282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D7200-C3F0-4A46-9963-9D9BAE236705}"/>
              </a:ext>
            </a:extLst>
          </p:cNvPr>
          <p:cNvSpPr txBox="1"/>
          <p:nvPr/>
        </p:nvSpPr>
        <p:spPr>
          <a:xfrm>
            <a:off x="1148898" y="1440663"/>
            <a:ext cx="5631313" cy="4317647"/>
          </a:xfrm>
          <a:prstGeom prst="rect">
            <a:avLst/>
          </a:prstGeom>
          <a:noFill/>
        </p:spPr>
        <p:txBody>
          <a:bodyPr wrap="square" lIns="161090" tIns="80545" rIns="161090" bIns="80545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get all your course materials quickly and easily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find all the essentials needed to succeed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get all you need to show your school spirit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join student events tailored to empower you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give back to your school and community </a:t>
            </a:r>
          </a:p>
        </p:txBody>
      </p:sp>
      <p:pic>
        <p:nvPicPr>
          <p:cNvPr id="11" name="Picture 10" descr="[Image] Picture of a multi-story building to represent the campus and community" title="Building">
            <a:extLst>
              <a:ext uri="{FF2B5EF4-FFF2-40B4-BE49-F238E27FC236}">
                <a16:creationId xmlns:a16="http://schemas.microsoft.com/office/drawing/2014/main" id="{B94DE88A-4869-E849-92CF-E84481F74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42" y="4976933"/>
            <a:ext cx="609441" cy="609600"/>
          </a:xfrm>
          <a:prstGeom prst="rect">
            <a:avLst/>
          </a:prstGeom>
        </p:spPr>
      </p:pic>
      <p:pic>
        <p:nvPicPr>
          <p:cNvPr id="9" name="Picture 8" descr="[Image] A rectangle with star in the middle, as in a marked calendar day, to represent student events" title="Calendar">
            <a:extLst>
              <a:ext uri="{FF2B5EF4-FFF2-40B4-BE49-F238E27FC236}">
                <a16:creationId xmlns:a16="http://schemas.microsoft.com/office/drawing/2014/main" id="{17E122C8-8284-8249-AC19-C9F7EA1AD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42" y="4172372"/>
            <a:ext cx="609441" cy="609600"/>
          </a:xfrm>
          <a:prstGeom prst="rect">
            <a:avLst/>
          </a:prstGeom>
        </p:spPr>
      </p:pic>
      <p:pic>
        <p:nvPicPr>
          <p:cNvPr id="3" name="Picture 2" descr="[Image] A trophy with two handles to represent school spirit" title="Trophy">
            <a:extLst>
              <a:ext uri="{FF2B5EF4-FFF2-40B4-BE49-F238E27FC236}">
                <a16:creationId xmlns:a16="http://schemas.microsoft.com/office/drawing/2014/main" id="{9FDA6C57-8BD2-7E4F-896A-E919FAA8A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42" y="3327470"/>
            <a:ext cx="609441" cy="609600"/>
          </a:xfrm>
          <a:prstGeom prst="rect">
            <a:avLst/>
          </a:prstGeom>
        </p:spPr>
      </p:pic>
      <p:pic>
        <p:nvPicPr>
          <p:cNvPr id="13" name="Picture 12" descr="[Image] A pencil and ruler to represent school supplies" title="School Supplies">
            <a:extLst>
              <a:ext uri="{FF2B5EF4-FFF2-40B4-BE49-F238E27FC236}">
                <a16:creationId xmlns:a16="http://schemas.microsoft.com/office/drawing/2014/main" id="{3D108355-74DF-CA48-8D4F-B61154FC8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42" y="2496015"/>
            <a:ext cx="609441" cy="609600"/>
          </a:xfrm>
          <a:prstGeom prst="rect">
            <a:avLst/>
          </a:prstGeom>
        </p:spPr>
      </p:pic>
      <p:pic>
        <p:nvPicPr>
          <p:cNvPr id="15" name="Picture 14" descr="[Image] Book with bookmark to represent course materials" title="Book">
            <a:extLst>
              <a:ext uri="{FF2B5EF4-FFF2-40B4-BE49-F238E27FC236}">
                <a16:creationId xmlns:a16="http://schemas.microsoft.com/office/drawing/2014/main" id="{AC56CAFE-119F-884E-BCD8-D12C16FEC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142" y="1678007"/>
            <a:ext cx="609441" cy="6096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CA14D1D-4AE6-A249-AC47-08BFFBC3F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853"/>
            <a:ext cx="11609856" cy="864259"/>
          </a:xfrm>
          <a:custGeom>
            <a:avLst/>
            <a:gdLst>
              <a:gd name="connsiteX0" fmla="*/ 0 w 5326912"/>
              <a:gd name="connsiteY0" fmla="*/ 0 h 1499191"/>
              <a:gd name="connsiteX1" fmla="*/ 5326912 w 5326912"/>
              <a:gd name="connsiteY1" fmla="*/ 0 h 1499191"/>
              <a:gd name="connsiteX2" fmla="*/ 5326912 w 5326912"/>
              <a:gd name="connsiteY2" fmla="*/ 1499191 h 1499191"/>
              <a:gd name="connsiteX3" fmla="*/ 0 w 5326912"/>
              <a:gd name="connsiteY3" fmla="*/ 1499191 h 1499191"/>
              <a:gd name="connsiteX4" fmla="*/ 0 w 5326912"/>
              <a:gd name="connsiteY4" fmla="*/ 0 h 1499191"/>
              <a:gd name="connsiteX0" fmla="*/ 0 w 5326912"/>
              <a:gd name="connsiteY0" fmla="*/ 0 h 1531088"/>
              <a:gd name="connsiteX1" fmla="*/ 5326912 w 5326912"/>
              <a:gd name="connsiteY1" fmla="*/ 0 h 1531088"/>
              <a:gd name="connsiteX2" fmla="*/ 4795284 w 5326912"/>
              <a:gd name="connsiteY2" fmla="*/ 1531088 h 1531088"/>
              <a:gd name="connsiteX3" fmla="*/ 0 w 5326912"/>
              <a:gd name="connsiteY3" fmla="*/ 1499191 h 1531088"/>
              <a:gd name="connsiteX4" fmla="*/ 0 w 5326912"/>
              <a:gd name="connsiteY4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912" h="1531088">
                <a:moveTo>
                  <a:pt x="0" y="0"/>
                </a:moveTo>
                <a:lnTo>
                  <a:pt x="5326912" y="0"/>
                </a:lnTo>
                <a:lnTo>
                  <a:pt x="4795284" y="1531088"/>
                </a:lnTo>
                <a:lnTo>
                  <a:pt x="0" y="1499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090" tIns="80545" rIns="161090" bIns="80545"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2659CD-EF39-B24A-94D5-894B37793086}"/>
              </a:ext>
            </a:extLst>
          </p:cNvPr>
          <p:cNvSpPr txBox="1">
            <a:spLocks/>
          </p:cNvSpPr>
          <p:nvPr/>
        </p:nvSpPr>
        <p:spPr>
          <a:xfrm>
            <a:off x="457081" y="436147"/>
            <a:ext cx="10411288" cy="766121"/>
          </a:xfrm>
          <a:prstGeom prst="rect">
            <a:avLst/>
          </a:prstGeom>
        </p:spPr>
        <p:txBody>
          <a:bodyPr lIns="161090" tIns="80545" rIns="161090" bIns="80545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228"/>
              </a:spcAft>
            </a:pPr>
            <a:r>
              <a:rPr lang="en-US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UMW Bookstore IS YOUR ONE-STOP SUCCESS SHOP</a:t>
            </a:r>
          </a:p>
        </p:txBody>
      </p:sp>
    </p:spTree>
    <p:extLst>
      <p:ext uri="{BB962C8B-B14F-4D97-AF65-F5344CB8AC3E}">
        <p14:creationId xmlns:p14="http://schemas.microsoft.com/office/powerpoint/2010/main" val="41401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[Image] A stack of books" title="Books">
            <a:extLst>
              <a:ext uri="{FF2B5EF4-FFF2-40B4-BE49-F238E27FC236}">
                <a16:creationId xmlns:a16="http://schemas.microsoft.com/office/drawing/2014/main" id="{91AF51EA-0203-7541-BD80-6D875EC50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926" y="0"/>
            <a:ext cx="6226900" cy="6273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47850"/>
            <a:ext cx="7727950" cy="4279900"/>
          </a:xfrm>
          <a:prstGeom prst="rect">
            <a:avLst/>
          </a:prstGeom>
        </p:spPr>
        <p:txBody>
          <a:bodyPr vert="horz" lIns="161090" tIns="80545" rIns="161090" bIns="80545"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/>
                <a:cs typeface="Arial"/>
              </a:rPr>
              <a:t>THE RIGHT COURSE MATERIALS:</a:t>
            </a:r>
            <a:r>
              <a:rPr lang="en-US" altLang="en-US" sz="1500" b="1" dirty="0">
                <a:solidFill>
                  <a:srgbClr val="56C0E6"/>
                </a:solidFill>
                <a:latin typeface="Arial"/>
                <a:cs typeface="Arial"/>
              </a:rPr>
              <a:t> </a:t>
            </a:r>
            <a:r>
              <a:rPr lang="en-US" altLang="en-US" sz="1500" dirty="0">
                <a:solidFill>
                  <a:srgbClr val="000000"/>
                </a:solidFill>
                <a:latin typeface="Arial"/>
                <a:cs typeface="Arial"/>
              </a:rPr>
              <a:t>We worked directly with your professors to ensure the right course materials are available for all your classes.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SELECTION: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Your course required course materials are available through UMW Bookstore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SAVINGS:</a:t>
            </a:r>
            <a:r>
              <a:rPr lang="en-US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Save up to 80% when renting course materials from your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campus store versus purchasing from the store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MATCH:</a:t>
            </a:r>
            <a:r>
              <a:rPr lang="en-US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 price match Amazon.com for new titles fulfilled and shipped by Amazon.  3</a:t>
            </a:r>
            <a:r>
              <a:rPr lang="en-US" alt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party market place vendors are not included.</a:t>
            </a:r>
            <a:endParaRPr lang="en-US" altLang="en-US" sz="1500" b="1" dirty="0">
              <a:solidFill>
                <a:srgbClr val="007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CONVENIENCE: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Campus Store is right on campus. And Free and Fast in-store </a:t>
            </a:r>
            <a:b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 is an available option with every online order.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/>
                <a:cs typeface="Arial"/>
              </a:rPr>
              <a:t>HASSLE-FREE RETURNS:</a:t>
            </a:r>
            <a:r>
              <a:rPr lang="en-US" altLang="en-US" sz="1500" b="1" dirty="0">
                <a:solidFill>
                  <a:srgbClr val="56C0E6"/>
                </a:solidFill>
                <a:latin typeface="Arial"/>
                <a:cs typeface="Arial"/>
              </a:rPr>
              <a:t> </a:t>
            </a:r>
            <a:r>
              <a:rPr lang="en-US" altLang="en-US" sz="1500" dirty="0">
                <a:latin typeface="Arial"/>
                <a:cs typeface="Arial"/>
              </a:rPr>
              <a:t>Dropped a class? Get a full refund if you return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/>
                <a:cs typeface="Arial"/>
              </a:rPr>
              <a:t>your book by September 5, 2023 along with your receipt.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76BD"/>
              </a:solidFill>
              <a:latin typeface="Arial" panose="020B0604020202020204" pitchFamily="34" charset="0"/>
              <a:ea typeface="Proxima Nova Medium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76BD"/>
                </a:solidFill>
                <a:latin typeface="Arial" panose="020B0604020202020204" pitchFamily="34" charset="0"/>
                <a:ea typeface="Proxima Nova Medium" charset="0"/>
                <a:cs typeface="Arial" panose="020B0604020202020204" pitchFamily="34" charset="0"/>
              </a:rPr>
              <a:t>GET CASH BACK:</a:t>
            </a:r>
            <a:r>
              <a:rPr lang="en-US" sz="1500" dirty="0">
                <a:latin typeface="Arial" panose="020B0604020202020204" pitchFamily="34" charset="0"/>
                <a:ea typeface="Proxima Nova Medium" charset="0"/>
                <a:cs typeface="Arial" panose="020B0604020202020204" pitchFamily="34" charset="0"/>
              </a:rPr>
              <a:t> Your books may be eligible to sell back to us for cash.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D508ABA3-02FC-404D-A542-7DB4E56A7B9A}"/>
              </a:ext>
            </a:extLst>
          </p:cNvPr>
          <p:cNvSpPr txBox="1">
            <a:spLocks/>
          </p:cNvSpPr>
          <p:nvPr/>
        </p:nvSpPr>
        <p:spPr>
          <a:xfrm>
            <a:off x="264975" y="1204303"/>
            <a:ext cx="11923851" cy="607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 OR BUY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materials from UMW Bookstore and get...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1BB35B4-7A46-9E45-B257-2AD4D77D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01518"/>
            <a:ext cx="9780549" cy="864259"/>
          </a:xfrm>
          <a:custGeom>
            <a:avLst/>
            <a:gdLst>
              <a:gd name="connsiteX0" fmla="*/ 0 w 5326912"/>
              <a:gd name="connsiteY0" fmla="*/ 0 h 1499191"/>
              <a:gd name="connsiteX1" fmla="*/ 5326912 w 5326912"/>
              <a:gd name="connsiteY1" fmla="*/ 0 h 1499191"/>
              <a:gd name="connsiteX2" fmla="*/ 5326912 w 5326912"/>
              <a:gd name="connsiteY2" fmla="*/ 1499191 h 1499191"/>
              <a:gd name="connsiteX3" fmla="*/ 0 w 5326912"/>
              <a:gd name="connsiteY3" fmla="*/ 1499191 h 1499191"/>
              <a:gd name="connsiteX4" fmla="*/ 0 w 5326912"/>
              <a:gd name="connsiteY4" fmla="*/ 0 h 1499191"/>
              <a:gd name="connsiteX0" fmla="*/ 0 w 5326912"/>
              <a:gd name="connsiteY0" fmla="*/ 0 h 1531088"/>
              <a:gd name="connsiteX1" fmla="*/ 5326912 w 5326912"/>
              <a:gd name="connsiteY1" fmla="*/ 0 h 1531088"/>
              <a:gd name="connsiteX2" fmla="*/ 4795284 w 5326912"/>
              <a:gd name="connsiteY2" fmla="*/ 1531088 h 1531088"/>
              <a:gd name="connsiteX3" fmla="*/ 0 w 5326912"/>
              <a:gd name="connsiteY3" fmla="*/ 1499191 h 1531088"/>
              <a:gd name="connsiteX4" fmla="*/ 0 w 5326912"/>
              <a:gd name="connsiteY4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912" h="1531088">
                <a:moveTo>
                  <a:pt x="0" y="0"/>
                </a:moveTo>
                <a:lnTo>
                  <a:pt x="5326912" y="0"/>
                </a:lnTo>
                <a:lnTo>
                  <a:pt x="4795284" y="1531088"/>
                </a:lnTo>
                <a:lnTo>
                  <a:pt x="0" y="1499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B373F1-D2E6-124D-B8E2-FD891DA361FD}"/>
              </a:ext>
            </a:extLst>
          </p:cNvPr>
          <p:cNvSpPr txBox="1">
            <a:spLocks/>
          </p:cNvSpPr>
          <p:nvPr/>
        </p:nvSpPr>
        <p:spPr>
          <a:xfrm>
            <a:off x="457081" y="436147"/>
            <a:ext cx="10411288" cy="7661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YOUR COURSE MATERIALS IS 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3062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Image] Watermarked. A student is smiling in a campus bookstore." title="Student">
            <a:extLst>
              <a:ext uri="{FF2B5EF4-FFF2-40B4-BE49-F238E27FC236}">
                <a16:creationId xmlns:a16="http://schemas.microsoft.com/office/drawing/2014/main" id="{7C06845B-0553-FA40-99E9-6CA649CC54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16761"/>
            <a:ext cx="12188824" cy="506662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5226294F-98CC-CB4E-8BE6-16CB104DBB45}"/>
              </a:ext>
            </a:extLst>
          </p:cNvPr>
          <p:cNvSpPr/>
          <p:nvPr/>
        </p:nvSpPr>
        <p:spPr>
          <a:xfrm>
            <a:off x="7368393" y="5495795"/>
            <a:ext cx="4820431" cy="539404"/>
          </a:xfrm>
          <a:custGeom>
            <a:avLst/>
            <a:gdLst>
              <a:gd name="connsiteX0" fmla="*/ 0 w 4488055"/>
              <a:gd name="connsiteY0" fmla="*/ 0 h 901550"/>
              <a:gd name="connsiteX1" fmla="*/ 4488055 w 4488055"/>
              <a:gd name="connsiteY1" fmla="*/ 0 h 901550"/>
              <a:gd name="connsiteX2" fmla="*/ 4488055 w 4488055"/>
              <a:gd name="connsiteY2" fmla="*/ 901550 h 901550"/>
              <a:gd name="connsiteX3" fmla="*/ 0 w 4488055"/>
              <a:gd name="connsiteY3" fmla="*/ 901550 h 901550"/>
              <a:gd name="connsiteX4" fmla="*/ 0 w 4488055"/>
              <a:gd name="connsiteY4" fmla="*/ 0 h 901550"/>
              <a:gd name="connsiteX0" fmla="*/ 333632 w 4821687"/>
              <a:gd name="connsiteY0" fmla="*/ 0 h 913907"/>
              <a:gd name="connsiteX1" fmla="*/ 4821687 w 4821687"/>
              <a:gd name="connsiteY1" fmla="*/ 0 h 913907"/>
              <a:gd name="connsiteX2" fmla="*/ 4821687 w 4821687"/>
              <a:gd name="connsiteY2" fmla="*/ 901550 h 913907"/>
              <a:gd name="connsiteX3" fmla="*/ 0 w 4821687"/>
              <a:gd name="connsiteY3" fmla="*/ 913907 h 913907"/>
              <a:gd name="connsiteX4" fmla="*/ 333632 w 4821687"/>
              <a:gd name="connsiteY4" fmla="*/ 0 h 91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687" h="913907">
                <a:moveTo>
                  <a:pt x="333632" y="0"/>
                </a:moveTo>
                <a:lnTo>
                  <a:pt x="4821687" y="0"/>
                </a:lnTo>
                <a:lnTo>
                  <a:pt x="4821687" y="901550"/>
                </a:lnTo>
                <a:lnTo>
                  <a:pt x="0" y="913907"/>
                </a:lnTo>
                <a:lnTo>
                  <a:pt x="333632" y="0"/>
                </a:lnTo>
                <a:close/>
              </a:path>
            </a:pathLst>
          </a:custGeom>
          <a:solidFill>
            <a:srgbClr val="008F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NEW PRODUCT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throughout the year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9E6E79D-7E8D-B348-86C5-6BFB04E02E39}"/>
              </a:ext>
            </a:extLst>
          </p:cNvPr>
          <p:cNvSpPr/>
          <p:nvPr/>
        </p:nvSpPr>
        <p:spPr>
          <a:xfrm>
            <a:off x="7368393" y="4828944"/>
            <a:ext cx="4820431" cy="539404"/>
          </a:xfrm>
          <a:custGeom>
            <a:avLst/>
            <a:gdLst>
              <a:gd name="connsiteX0" fmla="*/ 0 w 4488055"/>
              <a:gd name="connsiteY0" fmla="*/ 0 h 901550"/>
              <a:gd name="connsiteX1" fmla="*/ 4488055 w 4488055"/>
              <a:gd name="connsiteY1" fmla="*/ 0 h 901550"/>
              <a:gd name="connsiteX2" fmla="*/ 4488055 w 4488055"/>
              <a:gd name="connsiteY2" fmla="*/ 901550 h 901550"/>
              <a:gd name="connsiteX3" fmla="*/ 0 w 4488055"/>
              <a:gd name="connsiteY3" fmla="*/ 901550 h 901550"/>
              <a:gd name="connsiteX4" fmla="*/ 0 w 4488055"/>
              <a:gd name="connsiteY4" fmla="*/ 0 h 901550"/>
              <a:gd name="connsiteX0" fmla="*/ 333632 w 4821687"/>
              <a:gd name="connsiteY0" fmla="*/ 0 h 913907"/>
              <a:gd name="connsiteX1" fmla="*/ 4821687 w 4821687"/>
              <a:gd name="connsiteY1" fmla="*/ 0 h 913907"/>
              <a:gd name="connsiteX2" fmla="*/ 4821687 w 4821687"/>
              <a:gd name="connsiteY2" fmla="*/ 901550 h 913907"/>
              <a:gd name="connsiteX3" fmla="*/ 0 w 4821687"/>
              <a:gd name="connsiteY3" fmla="*/ 913907 h 913907"/>
              <a:gd name="connsiteX4" fmla="*/ 333632 w 4821687"/>
              <a:gd name="connsiteY4" fmla="*/ 0 h 91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687" h="913907">
                <a:moveTo>
                  <a:pt x="333632" y="0"/>
                </a:moveTo>
                <a:lnTo>
                  <a:pt x="4821687" y="0"/>
                </a:lnTo>
                <a:lnTo>
                  <a:pt x="4821687" y="901550"/>
                </a:lnTo>
                <a:lnTo>
                  <a:pt x="0" y="913907"/>
                </a:lnTo>
                <a:lnTo>
                  <a:pt x="333632" y="0"/>
                </a:lnTo>
                <a:close/>
              </a:path>
            </a:pathLst>
          </a:custGeom>
          <a:solidFill>
            <a:srgbClr val="008F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GREAT VALUE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with weekly promotions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E9A0E2-6873-A04B-826A-8459B5D5623F}"/>
              </a:ext>
            </a:extLst>
          </p:cNvPr>
          <p:cNvSpPr txBox="1">
            <a:spLocks/>
          </p:cNvSpPr>
          <p:nvPr/>
        </p:nvSpPr>
        <p:spPr>
          <a:xfrm>
            <a:off x="390084" y="1337879"/>
            <a:ext cx="5806930" cy="5356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1800" b="1" dirty="0">
              <a:solidFill>
                <a:srgbClr val="007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&amp; ELECTRONICS </a:t>
            </a:r>
            <a:b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Jump Drives, Calculators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1800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Buds, Headphones,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1800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Chargers &amp; Accessories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ART SUPPLIES</a:t>
            </a:r>
            <a:b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Binders, Notebooks, Blue Books, Folders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1800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Pens, Pencils, Highlighters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Kits, Paint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UMW APPAREL &amp; GIFTS</a:t>
            </a:r>
            <a:b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UScape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Champion, League, Tervis, Nalgene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US IN STORE FOR:</a:t>
            </a:r>
            <a:b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Grab &amp; go snacks &amp; drinks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800" b="1" i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1800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small selection of general reading books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en-US" altLang="en-US" sz="18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b="1" dirty="0">
              <a:solidFill>
                <a:srgbClr val="007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36C255B-F5BF-EE49-8A65-36333C8BA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17"/>
            <a:ext cx="9274106" cy="1263756"/>
          </a:xfrm>
          <a:custGeom>
            <a:avLst/>
            <a:gdLst>
              <a:gd name="connsiteX0" fmla="*/ 0 w 5326912"/>
              <a:gd name="connsiteY0" fmla="*/ 0 h 1499191"/>
              <a:gd name="connsiteX1" fmla="*/ 5326912 w 5326912"/>
              <a:gd name="connsiteY1" fmla="*/ 0 h 1499191"/>
              <a:gd name="connsiteX2" fmla="*/ 5326912 w 5326912"/>
              <a:gd name="connsiteY2" fmla="*/ 1499191 h 1499191"/>
              <a:gd name="connsiteX3" fmla="*/ 0 w 5326912"/>
              <a:gd name="connsiteY3" fmla="*/ 1499191 h 1499191"/>
              <a:gd name="connsiteX4" fmla="*/ 0 w 5326912"/>
              <a:gd name="connsiteY4" fmla="*/ 0 h 1499191"/>
              <a:gd name="connsiteX0" fmla="*/ 0 w 5326912"/>
              <a:gd name="connsiteY0" fmla="*/ 0 h 1531088"/>
              <a:gd name="connsiteX1" fmla="*/ 5326912 w 5326912"/>
              <a:gd name="connsiteY1" fmla="*/ 0 h 1531088"/>
              <a:gd name="connsiteX2" fmla="*/ 4795284 w 5326912"/>
              <a:gd name="connsiteY2" fmla="*/ 1531088 h 1531088"/>
              <a:gd name="connsiteX3" fmla="*/ 0 w 5326912"/>
              <a:gd name="connsiteY3" fmla="*/ 1499191 h 1531088"/>
              <a:gd name="connsiteX4" fmla="*/ 0 w 5326912"/>
              <a:gd name="connsiteY4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912" h="1531088">
                <a:moveTo>
                  <a:pt x="0" y="0"/>
                </a:moveTo>
                <a:lnTo>
                  <a:pt x="5326912" y="0"/>
                </a:lnTo>
                <a:lnTo>
                  <a:pt x="4795284" y="1531088"/>
                </a:lnTo>
                <a:lnTo>
                  <a:pt x="0" y="14991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5AB286-5EE3-6948-B4C6-1C3231950B2B}"/>
              </a:ext>
            </a:extLst>
          </p:cNvPr>
          <p:cNvSpPr txBox="1">
            <a:spLocks/>
          </p:cNvSpPr>
          <p:nvPr/>
        </p:nvSpPr>
        <p:spPr>
          <a:xfrm>
            <a:off x="457081" y="436146"/>
            <a:ext cx="8122982" cy="10083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ESSENTIALS YOU NEED TO SUCCEED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THINGS TO SHOW YOUR SPIRIT</a:t>
            </a:r>
          </a:p>
        </p:txBody>
      </p:sp>
      <p:pic>
        <p:nvPicPr>
          <p:cNvPr id="1028" name="Picture 4" descr="[Image] Champion Jersey Tee">
            <a:extLst>
              <a:ext uri="{FF2B5EF4-FFF2-40B4-BE49-F238E27FC236}">
                <a16:creationId xmlns:a16="http://schemas.microsoft.com/office/drawing/2014/main" id="{C88C8D1E-A1B1-420B-BFB3-05DB1834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068">
            <a:off x="5033823" y="1874971"/>
            <a:ext cx="2105220" cy="210576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[Image] A black tumbler with straw has an illustrated depiction of the university campus with the words &quot;University of Mary Washington.&quot;">
            <a:extLst>
              <a:ext uri="{FF2B5EF4-FFF2-40B4-BE49-F238E27FC236}">
                <a16:creationId xmlns:a16="http://schemas.microsoft.com/office/drawing/2014/main" id="{AB63A044-6BAB-4F27-A126-8742FFDD62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52" y="4669790"/>
            <a:ext cx="1064913" cy="1815192"/>
          </a:xfrm>
          <a:prstGeom prst="rect">
            <a:avLst/>
          </a:prstGeom>
        </p:spPr>
      </p:pic>
      <p:pic>
        <p:nvPicPr>
          <p:cNvPr id="13" name="Picture 12" descr="[Image} Gray women's tee with stacked eagle and UMW logo">
            <a:extLst>
              <a:ext uri="{FF2B5EF4-FFF2-40B4-BE49-F238E27FC236}">
                <a16:creationId xmlns:a16="http://schemas.microsoft.com/office/drawing/2014/main" id="{C8932062-24ED-4AC1-9F46-82F9842607F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1000"/>
          </a:blip>
          <a:stretch>
            <a:fillRect/>
          </a:stretch>
        </p:blipFill>
        <p:spPr>
          <a:xfrm>
            <a:off x="6931024" y="1976337"/>
            <a:ext cx="2019300" cy="2543175"/>
          </a:xfrm>
          <a:prstGeom prst="rect">
            <a:avLst/>
          </a:prstGeom>
        </p:spPr>
      </p:pic>
      <p:pic>
        <p:nvPicPr>
          <p:cNvPr id="14" name="Picture 13" descr="[Image] Men's Blue Tee with &quot;Mary Washington Est. 1908&quot; written in white, with eagle logo in center of the chest.">
            <a:extLst>
              <a:ext uri="{FF2B5EF4-FFF2-40B4-BE49-F238E27FC236}">
                <a16:creationId xmlns:a16="http://schemas.microsoft.com/office/drawing/2014/main" id="{2909BF59-700B-4056-904B-6B9B7003172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1000"/>
          </a:blip>
          <a:stretch>
            <a:fillRect/>
          </a:stretch>
        </p:blipFill>
        <p:spPr>
          <a:xfrm>
            <a:off x="8950324" y="1549728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Cloud in the background to highlight tex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6" y="4036799"/>
            <a:ext cx="4751273" cy="260499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11601" y="4907250"/>
            <a:ext cx="4266089" cy="1132159"/>
          </a:xfrm>
          <a:prstGeom prst="rect">
            <a:avLst/>
          </a:prstGeom>
          <a:noFill/>
        </p:spPr>
        <p:txBody>
          <a:bodyPr wrap="square" lIns="161090" tIns="80545" rIns="161090" bIns="80545" rtlCol="0">
            <a:spAutoFit/>
          </a:bodyPr>
          <a:lstStyle/>
          <a:p>
            <a:pPr algn="ctr"/>
            <a:r>
              <a:rPr lang="en-US" sz="6300" dirty="0">
                <a:latin typeface="+mj-lt"/>
              </a:rPr>
              <a:t>Web Print</a:t>
            </a:r>
            <a:endParaRPr lang="en-US" sz="5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7669" y="3962400"/>
            <a:ext cx="6094413" cy="2378654"/>
          </a:xfrm>
          <a:prstGeom prst="rect">
            <a:avLst/>
          </a:prstGeom>
          <a:solidFill>
            <a:srgbClr val="0070C0"/>
          </a:solidFill>
        </p:spPr>
        <p:txBody>
          <a:bodyPr wrap="square" lIns="161090" tIns="80545" rIns="161090" bIns="805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Send to print from any location, on or off campus, using the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Visit one of 5 multifunctional printers (Combs, Farmer, &amp; Simpson) &amp; swipe your EagleOne card.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your job and press print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sz="quarter" idx="2"/>
          </p:nvPr>
        </p:nvSpPr>
        <p:spPr>
          <a:xfrm>
            <a:off x="4265612" y="2133600"/>
            <a:ext cx="5180251" cy="1589567"/>
          </a:xfrm>
        </p:spPr>
        <p:txBody>
          <a:bodyPr vert="horz" lIns="161090" tIns="80545" rIns="161090" bIns="80545" anchor="t">
            <a:noAutofit/>
          </a:bodyPr>
          <a:lstStyle/>
          <a:p>
            <a:pPr marL="1127125" lvl="1" indent="-483235"/>
            <a:r>
              <a:rPr lang="en-US" sz="2800" dirty="0"/>
              <a:t>Scan</a:t>
            </a:r>
            <a:endParaRPr lang="en-US"/>
          </a:p>
          <a:p>
            <a:pPr marL="1127125" lvl="1" indent="-483235"/>
            <a:r>
              <a:rPr lang="en-US" sz="2800" dirty="0"/>
              <a:t>Shred</a:t>
            </a:r>
            <a:endParaRPr lang="en-US" sz="2800" dirty="0">
              <a:cs typeface="Calibri"/>
            </a:endParaRPr>
          </a:p>
          <a:p>
            <a:pPr marL="1127125" lvl="1" indent="-483235"/>
            <a:endParaRPr lang="en-US" sz="2800" dirty="0"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2588" y="1589568"/>
            <a:ext cx="11173090" cy="2753833"/>
          </a:xfrm>
        </p:spPr>
        <p:txBody>
          <a:bodyPr>
            <a:normAutofit/>
          </a:bodyPr>
          <a:lstStyle/>
          <a:p>
            <a:r>
              <a:rPr lang="en-US" sz="3200" dirty="0"/>
              <a:t>The Copy Center offers a variety of services to the campus:</a:t>
            </a:r>
          </a:p>
          <a:p>
            <a:pPr lvl="1"/>
            <a:r>
              <a:rPr lang="en-US" sz="2800" dirty="0"/>
              <a:t>Copy</a:t>
            </a:r>
          </a:p>
          <a:p>
            <a:pPr lvl="1"/>
            <a:r>
              <a:rPr lang="en-US" sz="2800" dirty="0"/>
              <a:t>Print</a:t>
            </a:r>
          </a:p>
          <a:p>
            <a:pPr lvl="1"/>
            <a:r>
              <a:rPr lang="en-US" sz="2800" dirty="0"/>
              <a:t>Fax</a:t>
            </a:r>
          </a:p>
          <a:p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Copy Center</a:t>
            </a:r>
          </a:p>
        </p:txBody>
      </p:sp>
    </p:spTree>
    <p:extLst>
      <p:ext uri="{BB962C8B-B14F-4D97-AF65-F5344CB8AC3E}">
        <p14:creationId xmlns:p14="http://schemas.microsoft.com/office/powerpoint/2010/main" val="12215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EagleOne Campus Card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2589" y="1589566"/>
            <a:ext cx="5180251" cy="5039833"/>
          </a:xfrm>
        </p:spPr>
        <p:txBody>
          <a:bodyPr vert="horz" lIns="161090" tIns="80545" rIns="161090" bIns="80545" anchor="t">
            <a:normAutofit fontScale="70000" lnSpcReduction="20000"/>
          </a:bodyPr>
          <a:lstStyle/>
          <a:p>
            <a:pPr marL="563245" indent="-563245"/>
            <a:r>
              <a:rPr lang="en-US" dirty="0"/>
              <a:t>Your official campus ID</a:t>
            </a:r>
          </a:p>
          <a:p>
            <a:pPr marL="563245" indent="-563245"/>
            <a:r>
              <a:rPr lang="en-US" dirty="0"/>
              <a:t>Getting your card</a:t>
            </a:r>
            <a:endParaRPr lang="en-US" dirty="0">
              <a:cs typeface="Calibri"/>
            </a:endParaRPr>
          </a:p>
          <a:p>
            <a:pPr marL="1127125" lvl="1" indent="-483235"/>
            <a:r>
              <a:rPr lang="en-US" dirty="0"/>
              <a:t>Visit the </a:t>
            </a:r>
            <a:r>
              <a:rPr lang="en-US" dirty="0" err="1"/>
              <a:t>EagleOne</a:t>
            </a:r>
            <a:r>
              <a:rPr lang="en-US" dirty="0"/>
              <a:t> Card Center in Lee Hall room 110 Monday – Friday 8:00 a.m. – 5:00 p.m.</a:t>
            </a:r>
            <a:endParaRPr lang="en-US" dirty="0">
              <a:cs typeface="Calibri"/>
            </a:endParaRPr>
          </a:p>
          <a:p>
            <a:pPr marL="1127125" lvl="1" indent="-483235"/>
            <a:r>
              <a:rPr lang="en-US" dirty="0"/>
              <a:t>Bring some form of government issued photo ID</a:t>
            </a:r>
            <a:endParaRPr lang="en-US" dirty="0"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Replacements</a:t>
            </a:r>
          </a:p>
          <a:p>
            <a:pPr lvl="1"/>
            <a:r>
              <a:rPr lang="en-US" dirty="0"/>
              <a:t>$20 fee if lost, stolen, or damaged through improper care </a:t>
            </a:r>
          </a:p>
          <a:p>
            <a:pPr lvl="2"/>
            <a:r>
              <a:rPr lang="en-US" dirty="0"/>
              <a:t>Don’t punch holes</a:t>
            </a:r>
          </a:p>
          <a:p>
            <a:pPr lvl="1"/>
            <a:r>
              <a:rPr lang="en-US" dirty="0"/>
              <a:t>Free if damaged through natural wear and tear</a:t>
            </a:r>
          </a:p>
        </p:txBody>
      </p:sp>
    </p:spTree>
    <p:extLst>
      <p:ext uri="{BB962C8B-B14F-4D97-AF65-F5344CB8AC3E}">
        <p14:creationId xmlns:p14="http://schemas.microsoft.com/office/powerpoint/2010/main" val="2945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EagleOne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Campus ID</a:t>
            </a:r>
          </a:p>
          <a:p>
            <a:r>
              <a:rPr lang="en-US" dirty="0"/>
              <a:t>Physical access</a:t>
            </a:r>
          </a:p>
          <a:p>
            <a:pPr lvl="1"/>
            <a:r>
              <a:rPr lang="en-US" dirty="0"/>
              <a:t>Residence Hall</a:t>
            </a:r>
          </a:p>
          <a:p>
            <a:pPr lvl="1"/>
            <a:r>
              <a:rPr lang="en-US" dirty="0"/>
              <a:t>Fitness Center</a:t>
            </a:r>
          </a:p>
          <a:p>
            <a:pPr lvl="1"/>
            <a:r>
              <a:rPr lang="en-US" dirty="0"/>
              <a:t>Labs &amp; classrooms</a:t>
            </a:r>
          </a:p>
          <a:p>
            <a:r>
              <a:rPr lang="en-US" dirty="0"/>
              <a:t>Debit card</a:t>
            </a:r>
          </a:p>
          <a:p>
            <a:pPr lvl="1"/>
            <a:r>
              <a:rPr lang="en-US" dirty="0"/>
              <a:t>Vending machines</a:t>
            </a:r>
          </a:p>
          <a:p>
            <a:pPr lvl="1"/>
            <a:r>
              <a:rPr lang="en-US" dirty="0"/>
              <a:t>Dining facilities</a:t>
            </a:r>
          </a:p>
          <a:p>
            <a:pPr lvl="1"/>
            <a:r>
              <a:rPr lang="en-US" dirty="0"/>
              <a:t>Copy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Debit card (continued)</a:t>
            </a:r>
          </a:p>
          <a:p>
            <a:pPr lvl="1"/>
            <a:r>
              <a:rPr lang="en-US" dirty="0"/>
              <a:t>Post Office</a:t>
            </a:r>
          </a:p>
          <a:p>
            <a:pPr lvl="1"/>
            <a:r>
              <a:rPr lang="en-US" dirty="0"/>
              <a:t>Bookstore</a:t>
            </a:r>
          </a:p>
          <a:p>
            <a:pPr lvl="1"/>
            <a:r>
              <a:rPr lang="en-US" dirty="0"/>
              <a:t>Sheetz &amp; Patriot Subs</a:t>
            </a:r>
          </a:p>
          <a:p>
            <a:pPr lvl="1"/>
            <a:r>
              <a:rPr lang="en-US" dirty="0"/>
              <a:t>Library and computer lab printers</a:t>
            </a:r>
          </a:p>
          <a:p>
            <a:pPr lvl="1"/>
            <a:r>
              <a:rPr lang="en-US" dirty="0"/>
              <a:t>Campus student events</a:t>
            </a:r>
          </a:p>
          <a:p>
            <a:pPr lvl="1"/>
            <a:r>
              <a:rPr lang="en-US" dirty="0"/>
              <a:t>Klein Theater tickets</a:t>
            </a:r>
          </a:p>
          <a:p>
            <a:pPr lvl="1"/>
            <a:r>
              <a:rPr lang="en-US" dirty="0"/>
              <a:t>Health Center</a:t>
            </a:r>
          </a:p>
          <a:p>
            <a:r>
              <a:rPr lang="en-US" dirty="0"/>
              <a:t>Ride FRED Bus for free</a:t>
            </a:r>
          </a:p>
        </p:txBody>
      </p:sp>
    </p:spTree>
    <p:extLst>
      <p:ext uri="{BB962C8B-B14F-4D97-AF65-F5344CB8AC3E}">
        <p14:creationId xmlns:p14="http://schemas.microsoft.com/office/powerpoint/2010/main" val="27106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EagleOne vs. 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589" y="1589566"/>
            <a:ext cx="5180251" cy="488743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EagleOne Account</a:t>
            </a:r>
          </a:p>
          <a:p>
            <a:pPr lvl="1"/>
            <a:r>
              <a:rPr lang="en-US" dirty="0"/>
              <a:t>Optional debit account</a:t>
            </a:r>
          </a:p>
          <a:p>
            <a:pPr lvl="1"/>
            <a:r>
              <a:rPr lang="en-US" dirty="0"/>
              <a:t>Add money whenever: online or mobile through </a:t>
            </a:r>
            <a:r>
              <a:rPr lang="en-US" dirty="0">
                <a:hlinkClick r:id="rId2"/>
              </a:rPr>
              <a:t>Transact </a:t>
            </a:r>
            <a:r>
              <a:rPr lang="en-US" dirty="0" err="1">
                <a:hlinkClick r:id="rId2"/>
              </a:rPr>
              <a:t>eAccounts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app</a:t>
            </a:r>
          </a:p>
          <a:p>
            <a:pPr lvl="1"/>
            <a:r>
              <a:rPr lang="en-US" dirty="0"/>
              <a:t>Can be used at locations on campus, plus Sheetz and Patriot Subs</a:t>
            </a:r>
          </a:p>
          <a:p>
            <a:pPr lvl="1"/>
            <a:r>
              <a:rPr lang="en-US" dirty="0"/>
              <a:t>Sales tax added to purchases</a:t>
            </a:r>
          </a:p>
          <a:p>
            <a:pPr marL="644359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Flex</a:t>
            </a:r>
          </a:p>
          <a:p>
            <a:pPr lvl="1"/>
            <a:r>
              <a:rPr lang="en-US" dirty="0"/>
              <a:t>Associated with meal plan </a:t>
            </a:r>
          </a:p>
          <a:p>
            <a:pPr lvl="1"/>
            <a:r>
              <a:rPr lang="en-US" dirty="0"/>
              <a:t>Tax free</a:t>
            </a:r>
          </a:p>
          <a:p>
            <a:pPr lvl="1"/>
            <a:r>
              <a:rPr lang="en-US" dirty="0"/>
              <a:t>Only for use at campus dining facilities</a:t>
            </a:r>
          </a:p>
          <a:p>
            <a:pPr lvl="1"/>
            <a:r>
              <a:rPr lang="en-US" dirty="0"/>
              <a:t>Use by swiping </a:t>
            </a:r>
            <a:r>
              <a:rPr lang="en-US" dirty="0" err="1"/>
              <a:t>EagleOne</a:t>
            </a:r>
            <a:r>
              <a:rPr lang="en-US" dirty="0"/>
              <a:t> card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002D61"/>
      </a:dk2>
      <a:lt2>
        <a:srgbClr val="50575C"/>
      </a:lt2>
      <a:accent1>
        <a:srgbClr val="0067A2"/>
      </a:accent1>
      <a:accent2>
        <a:srgbClr val="8DC9F7"/>
      </a:accent2>
      <a:accent3>
        <a:srgbClr val="3DB8D3"/>
      </a:accent3>
      <a:accent4>
        <a:srgbClr val="D1422A"/>
      </a:accent4>
      <a:accent5>
        <a:srgbClr val="F7BF0A"/>
      </a:accent5>
      <a:accent6>
        <a:srgbClr val="B8C11C"/>
      </a:accent6>
      <a:hlink>
        <a:srgbClr val="003145"/>
      </a:hlink>
      <a:folHlink>
        <a:srgbClr val="66666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26147e-290c-4509-8a11-743e8ab34367">
      <UserInfo>
        <DisplayName>Barbara Quann (bquann)</DisplayName>
        <AccountId>32</AccountId>
        <AccountType/>
      </UserInfo>
      <UserInfo>
        <DisplayName>Patty Land (pland)</DisplayName>
        <AccountId>30</AccountId>
        <AccountType/>
      </UserInfo>
      <UserInfo>
        <DisplayName>Jean Elliott (jelliot3)</DisplayName>
        <AccountId>33</AccountId>
        <AccountType/>
      </UserInfo>
      <UserInfo>
        <DisplayName>Maie Makin (mmakin2)</DisplayName>
        <AccountId>16</AccountId>
        <AccountType/>
      </UserInfo>
      <UserInfo>
        <DisplayName>Kathy Sandor (kunderwo)</DisplayName>
        <AccountId>31</AccountId>
        <AccountType/>
      </UserInfo>
      <UserInfo>
        <DisplayName>Brett McMichael (bmcmicha)</DisplayName>
        <AccountId>37</AccountId>
        <AccountType/>
      </UserInfo>
      <UserInfo>
        <DisplayName>Amme Mahler (amahler)</DisplayName>
        <AccountId>38</AccountId>
        <AccountType/>
      </UserInfo>
      <UserInfo>
        <DisplayName>Lauren McDonald (lmcdonal)</DisplayName>
        <AccountId>9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c82a899d-fdf1-4ff1-b627-f353b5bb7ffe">
      <Terms xmlns="http://schemas.microsoft.com/office/infopath/2007/PartnerControls"/>
    </lcf76f155ced4ddcb4097134ff3c332f>
    <TaxCatchAll xmlns="7526147e-290c-4509-8a11-743e8ab343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0189CDEDA844D969713355E7E3DB8" ma:contentTypeVersion="15" ma:contentTypeDescription="Create a new document." ma:contentTypeScope="" ma:versionID="f3be1220164c25e1f4cc38ed1b45f810">
  <xsd:schema xmlns:xsd="http://www.w3.org/2001/XMLSchema" xmlns:xs="http://www.w3.org/2001/XMLSchema" xmlns:p="http://schemas.microsoft.com/office/2006/metadata/properties" xmlns:ns1="http://schemas.microsoft.com/sharepoint/v3" xmlns:ns2="c82a899d-fdf1-4ff1-b627-f353b5bb7ffe" xmlns:ns3="7526147e-290c-4509-8a11-743e8ab34367" targetNamespace="http://schemas.microsoft.com/office/2006/metadata/properties" ma:root="true" ma:fieldsID="5962be61bdaa959f7ad4edc085a864e4" ns1:_="" ns2:_="" ns3:_="">
    <xsd:import namespace="http://schemas.microsoft.com/sharepoint/v3"/>
    <xsd:import namespace="c82a899d-fdf1-4ff1-b627-f353b5bb7ffe"/>
    <xsd:import namespace="7526147e-290c-4509-8a11-743e8ab34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a899d-fdf1-4ff1-b627-f353b5bb7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5a3a1cd-b367-49f8-b8b1-31d15f2b4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6147e-290c-4509-8a11-743e8ab3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1c08fcf-a18d-4794-b54f-0f89bbbf980e}" ma:internalName="TaxCatchAll" ma:showField="CatchAllData" ma:web="7526147e-290c-4509-8a11-743e8ab343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4F133-E784-4E31-AC58-59A421A91E9D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7526147e-290c-4509-8a11-743e8ab3436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82a899d-fdf1-4ff1-b627-f353b5bb7ff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60C78DA-AE3D-4A2F-8B96-FED1E3668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2a899d-fdf1-4ff1-b627-f353b5bb7ffe"/>
    <ds:schemaRef ds:uri="7526147e-290c-4509-8a11-743e8ab34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929C4E-FCF8-4622-BC5C-CEA4C03653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4572</TotalTime>
  <Words>851</Words>
  <Application>Microsoft Office PowerPoint</Application>
  <PresentationFormat>Custom</PresentationFormat>
  <Paragraphs>145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Proxima Nova Medium</vt:lpstr>
      <vt:lpstr>Wingdings</vt:lpstr>
      <vt:lpstr>Wingdings 2</vt:lpstr>
      <vt:lpstr>Median</vt:lpstr>
      <vt:lpstr>Business Service Presentation</vt:lpstr>
      <vt:lpstr>Business Services Overview</vt:lpstr>
      <vt:lpstr>PowerPoint Presentation</vt:lpstr>
      <vt:lpstr>PowerPoint Presentation</vt:lpstr>
      <vt:lpstr>PowerPoint Presentation</vt:lpstr>
      <vt:lpstr>Copy Center</vt:lpstr>
      <vt:lpstr>EagleOne Campus Card</vt:lpstr>
      <vt:lpstr>EagleOne Uses</vt:lpstr>
      <vt:lpstr>EagleOne vs. Flex</vt:lpstr>
      <vt:lpstr>EagleVending</vt:lpstr>
      <vt:lpstr>Contact EagleOne</vt:lpstr>
      <vt:lpstr>Licensing</vt:lpstr>
      <vt:lpstr>Parking Management</vt:lpstr>
      <vt:lpstr>Post Office</vt:lpstr>
      <vt:lpstr>Come and see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lmcdonal</dc:creator>
  <cp:lastModifiedBy>Lauren McDonald (lmcdonal)</cp:lastModifiedBy>
  <cp:revision>121</cp:revision>
  <dcterms:created xsi:type="dcterms:W3CDTF">2015-05-13T18:53:52Z</dcterms:created>
  <dcterms:modified xsi:type="dcterms:W3CDTF">2023-08-18T14:44:31Z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0x0101009290189CDEDA844D969713355E7E3DB8</vt:lpwstr>
  </property>
</Properties>
</file>