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766" r:id="rId1"/>
  </p:sldMasterIdLst>
  <p:notesMasterIdLst>
    <p:notesMasterId r:id="rId23"/>
  </p:notesMasterIdLst>
  <p:handoutMasterIdLst>
    <p:handoutMasterId r:id="rId24"/>
  </p:handoutMasterIdLst>
  <p:sldIdLst>
    <p:sldId id="266" r:id="rId2"/>
    <p:sldId id="263" r:id="rId3"/>
    <p:sldId id="269" r:id="rId4"/>
    <p:sldId id="292" r:id="rId5"/>
    <p:sldId id="303" r:id="rId6"/>
    <p:sldId id="284" r:id="rId7"/>
    <p:sldId id="301" r:id="rId8"/>
    <p:sldId id="304" r:id="rId9"/>
    <p:sldId id="287" r:id="rId10"/>
    <p:sldId id="295" r:id="rId11"/>
    <p:sldId id="300" r:id="rId12"/>
    <p:sldId id="285" r:id="rId13"/>
    <p:sldId id="275" r:id="rId14"/>
    <p:sldId id="276" r:id="rId15"/>
    <p:sldId id="286" r:id="rId16"/>
    <p:sldId id="297" r:id="rId17"/>
    <p:sldId id="288" r:id="rId18"/>
    <p:sldId id="289" r:id="rId19"/>
    <p:sldId id="268" r:id="rId20"/>
    <p:sldId id="291" r:id="rId21"/>
    <p:sldId id="294" r:id="rId22"/>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1" autoAdjust="0"/>
    <p:restoredTop sz="69767" autoAdjust="0"/>
  </p:normalViewPr>
  <p:slideViewPr>
    <p:cSldViewPr>
      <p:cViewPr varScale="1">
        <p:scale>
          <a:sx n="81" d="100"/>
          <a:sy n="81" d="100"/>
        </p:scale>
        <p:origin x="255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E7D018D-748F-47BF-843A-40349A141CAC}" type="datetimeFigureOut">
              <a:rPr lang="en-US" smtClean="0"/>
              <a:pPr/>
              <a:t>9/27/2016</a:t>
            </a:fld>
            <a:endParaRPr lang="en-US"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04AC5213-BACC-41AB-9B61-B40CF6C5296E}" type="slidenum">
              <a:rPr lang="en-US" smtClean="0"/>
              <a:pPr/>
              <a:t>‹#›</a:t>
            </a:fld>
            <a:endParaRPr lang="en-US" dirty="0"/>
          </a:p>
        </p:txBody>
      </p:sp>
    </p:spTree>
    <p:extLst>
      <p:ext uri="{BB962C8B-B14F-4D97-AF65-F5344CB8AC3E}">
        <p14:creationId xmlns:p14="http://schemas.microsoft.com/office/powerpoint/2010/main" val="873722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23E9B8FB-2ABD-42C9-A6DA-A6789EAF441D}" type="datetimeFigureOut">
              <a:rPr lang="en-US" smtClean="0"/>
              <a:pPr/>
              <a:t>9/27/2016</a:t>
            </a:fld>
            <a:endParaRPr lang="en-US" dirty="0"/>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BE2A7042-DEED-4AA1-9E89-4A16B2572577}" type="slidenum">
              <a:rPr lang="en-US" smtClean="0"/>
              <a:pPr/>
              <a:t>‹#›</a:t>
            </a:fld>
            <a:endParaRPr lang="en-US" dirty="0"/>
          </a:p>
        </p:txBody>
      </p:sp>
    </p:spTree>
    <p:extLst>
      <p:ext uri="{BB962C8B-B14F-4D97-AF65-F5344CB8AC3E}">
        <p14:creationId xmlns:p14="http://schemas.microsoft.com/office/powerpoint/2010/main" val="368975163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1</a:t>
            </a:fld>
            <a:endParaRPr lang="en-US" dirty="0"/>
          </a:p>
        </p:txBody>
      </p:sp>
    </p:spTree>
    <p:extLst>
      <p:ext uri="{BB962C8B-B14F-4D97-AF65-F5344CB8AC3E}">
        <p14:creationId xmlns:p14="http://schemas.microsoft.com/office/powerpoint/2010/main" val="4170835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E2A7042-DEED-4AA1-9E89-4A16B2572577}" type="slidenum">
              <a:rPr lang="en-US" smtClean="0"/>
              <a:pPr/>
              <a:t>2</a:t>
            </a:fld>
            <a:endParaRPr lang="en-US" dirty="0"/>
          </a:p>
        </p:txBody>
      </p:sp>
    </p:spTree>
    <p:extLst>
      <p:ext uri="{BB962C8B-B14F-4D97-AF65-F5344CB8AC3E}">
        <p14:creationId xmlns:p14="http://schemas.microsoft.com/office/powerpoint/2010/main" val="3154033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last forum,</a:t>
            </a:r>
            <a:r>
              <a:rPr lang="en-US" baseline="0" dirty="0" smtClean="0"/>
              <a:t> we spoke about the eVA Vendor bypass with TSRC. Ms. Wilma Willard inquired about additional companies being added to this process since they are only used by a handful of buyers. After that, UMW procurement services began working closely with DGS in order to add more vendors to the bypass list. As a result, listed are the following companies that have been added for quick use and ease of service. </a:t>
            </a:r>
            <a:r>
              <a:rPr lang="en-US" baseline="0" dirty="0" smtClean="0"/>
              <a:t>If the contract number is not in the space exactly, then the transaction will  come through the QMGT process. </a:t>
            </a:r>
          </a:p>
          <a:p>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4</a:t>
            </a:fld>
            <a:endParaRPr lang="en-US" dirty="0"/>
          </a:p>
        </p:txBody>
      </p:sp>
    </p:spTree>
    <p:extLst>
      <p:ext uri="{BB962C8B-B14F-4D97-AF65-F5344CB8AC3E}">
        <p14:creationId xmlns:p14="http://schemas.microsoft.com/office/powerpoint/2010/main" val="3236821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13</a:t>
            </a:fld>
            <a:endParaRPr lang="en-US" dirty="0"/>
          </a:p>
        </p:txBody>
      </p:sp>
    </p:spTree>
    <p:extLst>
      <p:ext uri="{BB962C8B-B14F-4D97-AF65-F5344CB8AC3E}">
        <p14:creationId xmlns:p14="http://schemas.microsoft.com/office/powerpoint/2010/main" val="2248985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small purchase is valued</a:t>
            </a:r>
            <a:r>
              <a:rPr lang="en-US" baseline="0" dirty="0" smtClean="0"/>
              <a:t> up to and including $50k</a:t>
            </a:r>
          </a:p>
          <a:p>
            <a:r>
              <a:rPr lang="en-US" baseline="0" dirty="0" smtClean="0">
                <a:solidFill>
                  <a:schemeClr val="accent2">
                    <a:lumMod val="50000"/>
                  </a:schemeClr>
                </a:solidFill>
              </a:rPr>
              <a:t>DIFFERENT: </a:t>
            </a:r>
          </a:p>
          <a:p>
            <a:pPr marL="171450" indent="-171450">
              <a:buFont typeface="Arial" panose="020B0604020202020204" pitchFamily="34" charset="0"/>
              <a:buChar char="•"/>
            </a:pPr>
            <a:r>
              <a:rPr lang="en-US" dirty="0" smtClean="0">
                <a:solidFill>
                  <a:schemeClr val="accent2">
                    <a:lumMod val="50000"/>
                  </a:schemeClr>
                </a:solidFill>
              </a:rPr>
              <a:t>Addition of reference to UMW required and preferred contracts (URLs).</a:t>
            </a:r>
          </a:p>
          <a:p>
            <a:pPr marL="171450" indent="-171450">
              <a:buFont typeface="Arial" panose="020B0604020202020204" pitchFamily="34" charset="0"/>
              <a:buChar char="•"/>
            </a:pPr>
            <a:r>
              <a:rPr lang="en-US" dirty="0" smtClean="0">
                <a:solidFill>
                  <a:schemeClr val="accent2">
                    <a:lumMod val="50000"/>
                  </a:schemeClr>
                </a:solidFill>
              </a:rPr>
              <a:t>More forms are available on the web, including VCE release request and Emergency purchase</a:t>
            </a:r>
            <a:r>
              <a:rPr lang="en-US" baseline="0" dirty="0" smtClean="0">
                <a:solidFill>
                  <a:schemeClr val="accent2">
                    <a:lumMod val="50000"/>
                  </a:schemeClr>
                </a:solidFill>
              </a:rPr>
              <a:t> approval</a:t>
            </a:r>
            <a:r>
              <a:rPr lang="en-US" dirty="0" smtClean="0">
                <a:solidFill>
                  <a:schemeClr val="accent2">
                    <a:lumMod val="50000"/>
                  </a:schemeClr>
                </a:solidFill>
              </a:rPr>
              <a:t>.</a:t>
            </a:r>
          </a:p>
          <a:p>
            <a:pPr marL="171450" indent="-171450">
              <a:buFont typeface="Arial" panose="020B0604020202020204" pitchFamily="34" charset="0"/>
              <a:buChar char="•"/>
            </a:pPr>
            <a:r>
              <a:rPr lang="en-US" dirty="0" smtClean="0">
                <a:solidFill>
                  <a:schemeClr val="accent2">
                    <a:lumMod val="50000"/>
                  </a:schemeClr>
                </a:solidFill>
              </a:rPr>
              <a:t>Organization of exemptions by Small business quote requirement and/or </a:t>
            </a:r>
            <a:r>
              <a:rPr lang="en-US" dirty="0" err="1" smtClean="0">
                <a:solidFill>
                  <a:schemeClr val="accent2">
                    <a:lumMod val="50000"/>
                  </a:schemeClr>
                </a:solidFill>
              </a:rPr>
              <a:t>eVA</a:t>
            </a:r>
            <a:r>
              <a:rPr lang="en-US" dirty="0" smtClean="0">
                <a:solidFill>
                  <a:schemeClr val="accent2">
                    <a:lumMod val="50000"/>
                  </a:schemeClr>
                </a:solidFill>
              </a:rPr>
              <a:t> entry requirement sections. </a:t>
            </a:r>
            <a:r>
              <a:rPr lang="en-US" sz="1200" kern="1200" dirty="0" smtClean="0">
                <a:solidFill>
                  <a:schemeClr val="tx1"/>
                </a:solidFill>
                <a:effectLst/>
                <a:latin typeface="+mn-lt"/>
                <a:ea typeface="+mn-ea"/>
                <a:cs typeface="+mn-cs"/>
              </a:rPr>
              <a:t>split into three sections: Each section is alphabetized. </a:t>
            </a:r>
            <a:r>
              <a:rPr lang="en-US" dirty="0" smtClean="0">
                <a:solidFill>
                  <a:schemeClr val="accent2">
                    <a:lumMod val="50000"/>
                  </a:schemeClr>
                </a:solidFill>
              </a:rPr>
              <a:t>Keyword alphabetization is enhanced.</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chemeClr val="accent2">
                    <a:lumMod val="50000"/>
                  </a:schemeClr>
                </a:solidFill>
              </a:rPr>
              <a:t>Honoraria processing is separated from Entertainment/Performers as the payment process differs.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chemeClr val="accent2">
                    <a:lumMod val="50000"/>
                  </a:schemeClr>
                </a:solidFill>
              </a:rPr>
              <a:t>Software and SaaS purchases $50k and under still require IT approval </a:t>
            </a:r>
            <a:r>
              <a:rPr lang="en-US" sz="1200" kern="1200" dirty="0" smtClean="0">
                <a:solidFill>
                  <a:schemeClr val="tx1"/>
                </a:solidFill>
                <a:effectLst/>
                <a:latin typeface="+mn-lt"/>
                <a:ea typeface="+mn-ea"/>
                <a:cs typeface="+mn-cs"/>
              </a:rPr>
              <a:t>- still requires nonstandard IT review, but there is now a simpler procurement process - d</a:t>
            </a:r>
            <a:r>
              <a:rPr lang="en-US" dirty="0" smtClean="0">
                <a:solidFill>
                  <a:schemeClr val="accent2">
                    <a:lumMod val="50000"/>
                  </a:schemeClr>
                </a:solidFill>
              </a:rPr>
              <a:t>o not require a competitive solicitation or small business quote.</a:t>
            </a:r>
          </a:p>
          <a:p>
            <a:r>
              <a:rPr lang="en-US" dirty="0" smtClean="0"/>
              <a:t>SAME:</a:t>
            </a:r>
          </a:p>
          <a:p>
            <a:r>
              <a:rPr lang="en-US" dirty="0" smtClean="0">
                <a:solidFill>
                  <a:schemeClr val="accent2">
                    <a:lumMod val="50000"/>
                  </a:schemeClr>
                </a:solidFill>
              </a:rPr>
              <a:t>At least one quote is still required for most purchases</a:t>
            </a:r>
            <a:r>
              <a:rPr lang="en-US" baseline="0" dirty="0" smtClean="0">
                <a:solidFill>
                  <a:schemeClr val="accent2">
                    <a:lumMod val="50000"/>
                  </a:schemeClr>
                </a:solidFill>
              </a:rPr>
              <a:t> or purchase from a small business or from an established contract</a:t>
            </a:r>
            <a:endParaRPr lang="en-US" dirty="0" smtClean="0">
              <a:solidFill>
                <a:schemeClr val="accent2">
                  <a:lumMod val="50000"/>
                </a:schemeClr>
              </a:solidFill>
            </a:endParaRPr>
          </a:p>
          <a:p>
            <a:r>
              <a:rPr lang="en-US" dirty="0" smtClean="0">
                <a:solidFill>
                  <a:schemeClr val="accent2">
                    <a:lumMod val="50000"/>
                  </a:schemeClr>
                </a:solidFill>
              </a:rPr>
              <a:t>Competition is still required for most purchases over $5000</a:t>
            </a:r>
          </a:p>
          <a:p>
            <a:r>
              <a:rPr lang="en-US" dirty="0" smtClean="0">
                <a:solidFill>
                  <a:schemeClr val="accent2">
                    <a:lumMod val="50000"/>
                  </a:schemeClr>
                </a:solidFill>
              </a:rPr>
              <a:t>Small business usage goal for the University is still 42%</a:t>
            </a:r>
          </a:p>
          <a:p>
            <a:r>
              <a:rPr lang="en-US" sz="1200" kern="1200" dirty="0" smtClean="0">
                <a:solidFill>
                  <a:srgbClr val="0070C0"/>
                </a:solidFill>
                <a:effectLst/>
                <a:latin typeface="+mn-lt"/>
                <a:ea typeface="+mn-ea"/>
                <a:cs typeface="+mn-cs"/>
              </a:rPr>
              <a:t>We would love to receive feedback on the revised document, positive or negative!</a:t>
            </a:r>
          </a:p>
          <a:p>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15</a:t>
            </a:fld>
            <a:endParaRPr lang="en-US" dirty="0"/>
          </a:p>
        </p:txBody>
      </p:sp>
    </p:spTree>
    <p:extLst>
      <p:ext uri="{BB962C8B-B14F-4D97-AF65-F5344CB8AC3E}">
        <p14:creationId xmlns:p14="http://schemas.microsoft.com/office/powerpoint/2010/main" val="3821545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917575">
              <a:defRPr sz="2400">
                <a:solidFill>
                  <a:schemeClr val="tx1"/>
                </a:solidFill>
                <a:latin typeface="Times New Roman" panose="02020603050405020304" pitchFamily="18" charset="0"/>
              </a:defRPr>
            </a:lvl1pPr>
            <a:lvl2pPr marL="742950" indent="-285750" defTabSz="917575">
              <a:defRPr sz="2400">
                <a:solidFill>
                  <a:schemeClr val="tx1"/>
                </a:solidFill>
                <a:latin typeface="Times New Roman" panose="02020603050405020304" pitchFamily="18" charset="0"/>
              </a:defRPr>
            </a:lvl2pPr>
            <a:lvl3pPr marL="1143000" indent="-228600" defTabSz="917575">
              <a:defRPr sz="2400">
                <a:solidFill>
                  <a:schemeClr val="tx1"/>
                </a:solidFill>
                <a:latin typeface="Times New Roman" panose="02020603050405020304" pitchFamily="18" charset="0"/>
              </a:defRPr>
            </a:lvl3pPr>
            <a:lvl4pPr marL="1600200" indent="-228600" defTabSz="917575">
              <a:defRPr sz="2400">
                <a:solidFill>
                  <a:schemeClr val="tx1"/>
                </a:solidFill>
                <a:latin typeface="Times New Roman" panose="02020603050405020304" pitchFamily="18" charset="0"/>
              </a:defRPr>
            </a:lvl4pPr>
            <a:lvl5pPr marL="2057400" indent="-228600" defTabSz="917575">
              <a:defRPr sz="2400">
                <a:solidFill>
                  <a:schemeClr val="tx1"/>
                </a:solidFill>
                <a:latin typeface="Times New Roman" panose="02020603050405020304" pitchFamily="18" charset="0"/>
              </a:defRPr>
            </a:lvl5pPr>
            <a:lvl6pPr marL="2514600" indent="-228600" defTabSz="9175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75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75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7575" eaLnBrk="0" fontAlgn="base" hangingPunct="0">
              <a:spcBef>
                <a:spcPct val="0"/>
              </a:spcBef>
              <a:spcAft>
                <a:spcPct val="0"/>
              </a:spcAft>
              <a:defRPr sz="2400">
                <a:solidFill>
                  <a:schemeClr val="tx1"/>
                </a:solidFill>
                <a:latin typeface="Times New Roman" panose="02020603050405020304" pitchFamily="18" charset="0"/>
              </a:defRPr>
            </a:lvl9pPr>
          </a:lstStyle>
          <a:p>
            <a:fld id="{B806E7D8-5EA7-4B5D-8A27-C95B3A83A247}" type="slidenum">
              <a:rPr lang="en-US" altLang="en-US" sz="1200"/>
              <a:pPr/>
              <a:t>16</a:t>
            </a:fld>
            <a:endParaRPr lang="en-US" altLang="en-US" sz="1200"/>
          </a:p>
        </p:txBody>
      </p:sp>
      <p:sp>
        <p:nvSpPr>
          <p:cNvPr id="5123" name="Rectangle 2"/>
          <p:cNvSpPr>
            <a:spLocks noGrp="1" noRot="1" noChangeAspect="1" noChangeArrowheads="1" noTextEdit="1"/>
          </p:cNvSpPr>
          <p:nvPr>
            <p:ph type="sldImg"/>
          </p:nvPr>
        </p:nvSpPr>
        <p:spPr>
          <a:xfrm>
            <a:off x="1128713" y="688975"/>
            <a:ext cx="4600575" cy="3451225"/>
          </a:xfrm>
          <a:ln/>
        </p:spPr>
      </p:sp>
      <p:sp>
        <p:nvSpPr>
          <p:cNvPr id="5124" name="Rectangle 3"/>
          <p:cNvSpPr>
            <a:spLocks noGrp="1" noChangeArrowheads="1"/>
          </p:cNvSpPr>
          <p:nvPr>
            <p:ph type="body" idx="1"/>
          </p:nvPr>
        </p:nvSpPr>
        <p:spPr>
          <a:noFill/>
        </p:spPr>
        <p:txBody>
          <a:bodyPr>
            <a:normAutofit fontScale="85000" lnSpcReduction="20000"/>
          </a:bodyPr>
          <a:lstStyle/>
          <a:p>
            <a:pPr eaLnBrk="1" hangingPunct="1"/>
            <a:r>
              <a:rPr lang="en-US" altLang="en-US" dirty="0" smtClean="0"/>
              <a:t>Friendly Reminder:  An observation that seems fairly consistent from whence I’ve come and here at UMW is an</a:t>
            </a:r>
            <a:r>
              <a:rPr lang="en-US" altLang="en-US" baseline="0" dirty="0" smtClean="0"/>
              <a:t> understanding and when Procurement should be engaged in the process. </a:t>
            </a:r>
          </a:p>
          <a:p>
            <a:pPr eaLnBrk="1" hangingPunct="1"/>
            <a:endParaRPr lang="en-US" altLang="en-US" baseline="0" dirty="0" smtClean="0"/>
          </a:p>
          <a:p>
            <a:r>
              <a:rPr lang="en-US" altLang="en-US" dirty="0" smtClean="0"/>
              <a:t>Under $5K with Purchase Card Authority – Your obligation is (1) Try  to find a SWAM Vendor First (UMW Goal is 42% to SWAM); and (2) Make sure that you pay only what is fair and reasonable for the product/service.</a:t>
            </a:r>
          </a:p>
          <a:p>
            <a:endParaRPr lang="en-US" altLang="en-US" dirty="0" smtClean="0"/>
          </a:p>
          <a:p>
            <a:r>
              <a:rPr lang="en-US" altLang="en-US" dirty="0" smtClean="0"/>
              <a:t>In most Instances, Over $5K, you should engage Procurement Services asap to discuss the procurement.</a:t>
            </a:r>
          </a:p>
          <a:p>
            <a:endParaRPr lang="en-US" altLang="en-US" dirty="0" smtClean="0"/>
          </a:p>
          <a:p>
            <a:r>
              <a:rPr lang="en-US" altLang="en-US" dirty="0" smtClean="0"/>
              <a:t>You should never split requirements to stay within the threshold restrictions.</a:t>
            </a:r>
          </a:p>
          <a:p>
            <a:endParaRPr lang="en-US" altLang="en-US" dirty="0" smtClean="0"/>
          </a:p>
          <a:p>
            <a:r>
              <a:rPr lang="en-US" altLang="en-US" dirty="0" smtClean="0"/>
              <a:t>Remember that Quick Quotes are limited to $50K.</a:t>
            </a:r>
          </a:p>
          <a:p>
            <a:endParaRPr lang="en-US" altLang="en-US" dirty="0" smtClean="0"/>
          </a:p>
          <a:p>
            <a:r>
              <a:rPr lang="en-US" altLang="en-US" dirty="0" smtClean="0"/>
              <a:t>Let the Buyer/Specialist know of your plans (short-term and long term) so that special provision such as the one identified can be included when necessary.</a:t>
            </a:r>
          </a:p>
          <a:p>
            <a:pPr eaLnBrk="1" hangingPunct="1"/>
            <a:endParaRPr lang="en-US" altLang="en-US" baseline="0" dirty="0" smtClean="0"/>
          </a:p>
          <a:p>
            <a:pPr eaLnBrk="1" hangingPunct="1"/>
            <a:endParaRPr lang="en-US" altLang="en-US" baseline="0" dirty="0" smtClean="0"/>
          </a:p>
          <a:p>
            <a:pPr eaLnBrk="1" hangingPunct="1"/>
            <a:r>
              <a:rPr lang="en-US" altLang="en-US" dirty="0" smtClean="0"/>
              <a:t>There is fine line between the market research that you have to perform to assure that UMW gets the best product/services to meet requirements.</a:t>
            </a:r>
          </a:p>
          <a:p>
            <a:pPr eaLnBrk="1" hangingPunct="1"/>
            <a:endParaRPr lang="en-US" altLang="en-US" dirty="0" smtClean="0"/>
          </a:p>
          <a:p>
            <a:pPr eaLnBrk="1" hangingPunct="1"/>
            <a:r>
              <a:rPr lang="en-US" altLang="en-US" dirty="0" smtClean="0"/>
              <a:t>It’s ok to call vendors and get information, even get samples,  but you cannot make promises that they will get the award if competition is a requirement.</a:t>
            </a:r>
          </a:p>
          <a:p>
            <a:pPr eaLnBrk="1" hangingPunct="1"/>
            <a:endParaRPr lang="en-US" altLang="en-US" dirty="0" smtClean="0"/>
          </a:p>
          <a:p>
            <a:pPr eaLnBrk="1" hangingPunct="1"/>
            <a:r>
              <a:rPr lang="en-US" altLang="en-US" dirty="0" smtClean="0"/>
              <a:t>You must let the competitive process select the appropriate vendor based on advertised specifications and evaluation criteria.</a:t>
            </a:r>
          </a:p>
          <a:p>
            <a:pPr eaLnBrk="1" hangingPunct="1"/>
            <a:endParaRPr lang="en-US" altLang="en-US" dirty="0" smtClean="0"/>
          </a:p>
          <a:p>
            <a:pPr eaLnBrk="1" hangingPunct="1"/>
            <a:r>
              <a:rPr lang="en-US" altLang="en-US" dirty="0" smtClean="0"/>
              <a:t>Sole Source is an option when there is only one vendor who can provide the product/services because of ownership of proprietary data and when that product/service is the only one that can meet UMW’s requirements.  There is a separate process to be followed in that case.</a:t>
            </a:r>
          </a:p>
          <a:p>
            <a:pPr eaLnBrk="1" hangingPunct="1"/>
            <a:endParaRPr lang="en-US" altLang="en-US" dirty="0" smtClean="0"/>
          </a:p>
          <a:p>
            <a:pPr eaLnBrk="1" hangingPunct="1"/>
            <a:r>
              <a:rPr lang="en-US" altLang="en-US" dirty="0" smtClean="0"/>
              <a:t>Once you’ve completed your market research, it is imperative that you provide your uniquely developed specifications to the Buyer/Specialist so that you start the Contracting Process.</a:t>
            </a:r>
          </a:p>
          <a:p>
            <a:pPr eaLnBrk="1" hangingPunct="1"/>
            <a:endParaRPr lang="en-US" altLang="en-US" dirty="0" smtClean="0"/>
          </a:p>
        </p:txBody>
      </p:sp>
    </p:spTree>
    <p:extLst>
      <p:ext uri="{BB962C8B-B14F-4D97-AF65-F5344CB8AC3E}">
        <p14:creationId xmlns:p14="http://schemas.microsoft.com/office/powerpoint/2010/main" val="1040948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ever</a:t>
            </a:r>
            <a:r>
              <a:rPr lang="en-US" baseline="0" dirty="0" smtClean="0"/>
              <a:t> felt this exasperated trying to get a small purchase made?  First you have to find what you’re looking for, find out if the vendor is Small or not, look for a SWAM quote, put it in </a:t>
            </a:r>
            <a:r>
              <a:rPr lang="en-US" baseline="0" dirty="0" err="1" smtClean="0"/>
              <a:t>eVa</a:t>
            </a:r>
            <a:r>
              <a:rPr lang="en-US" baseline="0" dirty="0" smtClean="0"/>
              <a:t> with all the appropriate codes, get through QGMT.  </a:t>
            </a:r>
          </a:p>
          <a:p>
            <a:endParaRPr lang="en-US" baseline="0" dirty="0" smtClean="0"/>
          </a:p>
          <a:p>
            <a:r>
              <a:rPr lang="en-US" baseline="0" dirty="0" smtClean="0"/>
              <a:t>The implementation of SWAM in the process is sometimes seen as an obstacle when it should be viewed as an opportunity and important initiative.  UMW has a goal of 42% and we haven’t met that goal in the two years that I’ve been here.  The parameters for SWAM consideration are rather broad, 250 or fewer employees </a:t>
            </a:r>
            <a:r>
              <a:rPr lang="en-US" b="1" u="sng" baseline="0" dirty="0" smtClean="0"/>
              <a:t>or</a:t>
            </a:r>
            <a:r>
              <a:rPr lang="en-US" b="0" u="none" baseline="0" dirty="0" smtClean="0"/>
              <a:t> under $10 Million in annual sales.  If you are working with a vendor on a regular basis and you believe they might meet the criteria, shoot me an email with their contact information and I will reach out to them to see if we can get them SWAM certified.  It also helps when you place an order with them if you encourage them to get SWAM certified to make the process easier.</a:t>
            </a:r>
          </a:p>
          <a:p>
            <a:endParaRPr lang="en-US" b="0" u="none" baseline="0" dirty="0" smtClean="0"/>
          </a:p>
          <a:p>
            <a:r>
              <a:rPr lang="en-US" b="0" u="none" baseline="0" dirty="0" smtClean="0"/>
              <a:t>Some recent successes:  Sharon M. Allen, CPR Instructor; Trolley Tours of </a:t>
            </a:r>
            <a:r>
              <a:rPr lang="en-US" b="0" u="none" baseline="0" dirty="0" err="1" smtClean="0"/>
              <a:t>Fredericskburg</a:t>
            </a:r>
            <a:r>
              <a:rPr lang="en-US" b="0" u="none" baseline="0" dirty="0" smtClean="0"/>
              <a:t>; </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17</a:t>
            </a:fld>
            <a:endParaRPr lang="en-US" dirty="0"/>
          </a:p>
        </p:txBody>
      </p:sp>
    </p:spTree>
    <p:extLst>
      <p:ext uri="{BB962C8B-B14F-4D97-AF65-F5344CB8AC3E}">
        <p14:creationId xmlns:p14="http://schemas.microsoft.com/office/powerpoint/2010/main" val="1288879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18</a:t>
            </a:fld>
            <a:endParaRPr lang="en-US" dirty="0"/>
          </a:p>
        </p:txBody>
      </p:sp>
    </p:spTree>
    <p:extLst>
      <p:ext uri="{BB962C8B-B14F-4D97-AF65-F5344CB8AC3E}">
        <p14:creationId xmlns:p14="http://schemas.microsoft.com/office/powerpoint/2010/main" val="1449465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lgn="r"/>
            <a:fld id="{9668B50E-0B48-4566-8609-C51CF752A7DF}" type="datetimeFigureOut">
              <a:rPr lang="en-US" smtClean="0">
                <a:solidFill>
                  <a:schemeClr val="bg1"/>
                </a:solidFill>
              </a:rPr>
              <a:pPr algn="r"/>
              <a:t>9/27/2016</a:t>
            </a:fld>
            <a:endParaRPr lang="en-US" dirty="0">
              <a:solidFill>
                <a:schemeClr val="bg1"/>
              </a:solidFill>
            </a:endParaRPr>
          </a:p>
        </p:txBody>
      </p:sp>
      <p:sp>
        <p:nvSpPr>
          <p:cNvPr id="17" name="Footer Placeholder 16"/>
          <p:cNvSpPr>
            <a:spLocks noGrp="1"/>
          </p:cNvSpPr>
          <p:nvPr>
            <p:ph type="ftr" sz="quarter" idx="11"/>
          </p:nvPr>
        </p:nvSpPr>
        <p:spPr/>
        <p:txBody>
          <a:bodyPr/>
          <a:lstStyle/>
          <a:p>
            <a:pPr algn="l"/>
            <a:endParaRPr lang="en-US" dirty="0">
              <a:solidFill>
                <a:schemeClr val="bg1"/>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A4431D5-1B33-458B-8AFD-CECCB0FA18CB}" type="slidenum">
              <a:rPr lang="en-US" smtClean="0">
                <a:solidFill>
                  <a:schemeClr val="bg1"/>
                </a:solidFill>
              </a:rPr>
              <a:pPr/>
              <a:t>‹#›</a:t>
            </a:fld>
            <a:endParaRPr lang="en-US" dirty="0">
              <a:solidFill>
                <a:schemeClr val="bg1"/>
              </a:solidFill>
            </a:endParaRP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r"/>
            <a:fld id="{9668B50E-0B48-4566-8609-C51CF752A7DF}" type="datetimeFigureOut">
              <a:rPr lang="en-US" smtClean="0">
                <a:solidFill>
                  <a:schemeClr val="bg1"/>
                </a:solidFill>
              </a:rPr>
              <a:pPr algn="r"/>
              <a:t>9/27/2016</a:t>
            </a:fld>
            <a:endParaRPr lang="en-US" dirty="0">
              <a:solidFill>
                <a:schemeClr val="bg1"/>
              </a:solidFill>
            </a:endParaRPr>
          </a:p>
        </p:txBody>
      </p:sp>
      <p:sp>
        <p:nvSpPr>
          <p:cNvPr id="5" name="Footer Placeholder 4"/>
          <p:cNvSpPr>
            <a:spLocks noGrp="1"/>
          </p:cNvSpPr>
          <p:nvPr>
            <p:ph type="ftr" sz="quarter" idx="11"/>
          </p:nvPr>
        </p:nvSpPr>
        <p:spPr/>
        <p:txBody>
          <a:bodyPr/>
          <a:lstStyle/>
          <a:p>
            <a:pPr algn="l"/>
            <a:endParaRPr lang="en-US" dirty="0">
              <a:solidFill>
                <a:schemeClr val="bg1"/>
              </a:solidFill>
            </a:endParaRPr>
          </a:p>
        </p:txBody>
      </p:sp>
      <p:sp>
        <p:nvSpPr>
          <p:cNvPr id="6" name="Slide Number Placeholder 5"/>
          <p:cNvSpPr>
            <a:spLocks noGrp="1"/>
          </p:cNvSpPr>
          <p:nvPr>
            <p:ph type="sldNum" sz="quarter" idx="12"/>
          </p:nvPr>
        </p:nvSpPr>
        <p:spPr/>
        <p:txBody>
          <a:bodyPr/>
          <a:lstStyle/>
          <a:p>
            <a:fld id="{8A4431D5-1B33-458B-8AFD-CECCB0FA18CB}" type="slidenum">
              <a:rPr lang="en-US" smtClean="0">
                <a:solidFill>
                  <a:schemeClr val="bg1"/>
                </a:solidFill>
              </a:rPr>
              <a:pPr/>
              <a:t>‹#›</a:t>
            </a:fld>
            <a:endParaRPr lang="en-US" dirty="0">
              <a:solidFill>
                <a:schemeClr val="bg1"/>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r"/>
            <a:fld id="{9668B50E-0B48-4566-8609-C51CF752A7DF}" type="datetimeFigureOut">
              <a:rPr lang="en-US" smtClean="0">
                <a:solidFill>
                  <a:schemeClr val="bg1"/>
                </a:solidFill>
              </a:rPr>
              <a:pPr algn="r"/>
              <a:t>9/27/2016</a:t>
            </a:fld>
            <a:endParaRPr lang="en-US" dirty="0">
              <a:solidFill>
                <a:schemeClr val="bg1"/>
              </a:solidFill>
            </a:endParaRPr>
          </a:p>
        </p:txBody>
      </p:sp>
      <p:sp>
        <p:nvSpPr>
          <p:cNvPr id="5" name="Footer Placeholder 4"/>
          <p:cNvSpPr>
            <a:spLocks noGrp="1"/>
          </p:cNvSpPr>
          <p:nvPr>
            <p:ph type="ftr" sz="quarter" idx="11"/>
          </p:nvPr>
        </p:nvSpPr>
        <p:spPr/>
        <p:txBody>
          <a:bodyPr/>
          <a:lstStyle/>
          <a:p>
            <a:pPr algn="l"/>
            <a:endParaRPr lang="en-US" dirty="0">
              <a:solidFill>
                <a:schemeClr val="bg1"/>
              </a:solidFill>
            </a:endParaRPr>
          </a:p>
        </p:txBody>
      </p:sp>
      <p:sp>
        <p:nvSpPr>
          <p:cNvPr id="6" name="Slide Number Placeholder 5"/>
          <p:cNvSpPr>
            <a:spLocks noGrp="1"/>
          </p:cNvSpPr>
          <p:nvPr>
            <p:ph type="sldNum" sz="quarter" idx="12"/>
          </p:nvPr>
        </p:nvSpPr>
        <p:spPr/>
        <p:txBody>
          <a:bodyPr/>
          <a:lstStyle/>
          <a:p>
            <a:fld id="{8A4431D5-1B33-458B-8AFD-CECCB0FA18CB}" type="slidenum">
              <a:rPr lang="en-US" smtClean="0">
                <a:solidFill>
                  <a:schemeClr val="bg1"/>
                </a:solidFill>
              </a:rPr>
              <a:pPr/>
              <a:t>‹#›</a:t>
            </a:fld>
            <a:endParaRPr lang="en-US" dirty="0">
              <a:solidFill>
                <a:schemeClr val="bg1"/>
              </a:solidFill>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Album Cover">
    <p:spTree>
      <p:nvGrpSpPr>
        <p:cNvPr id="1" name=""/>
        <p:cNvGrpSpPr/>
        <p:nvPr/>
      </p:nvGrpSpPr>
      <p:grpSpPr>
        <a:xfrm>
          <a:off x="0" y="0"/>
          <a:ext cx="0" cy="0"/>
          <a:chOff x="0" y="0"/>
          <a:chExt cx="0" cy="0"/>
        </a:xfrm>
      </p:grpSpPr>
      <p:sp>
        <p:nvSpPr>
          <p:cNvPr id="10" name="Rectangle 9"/>
          <p:cNvSpPr/>
          <p:nvPr userDrawn="1"/>
        </p:nvSpPr>
        <p:spPr>
          <a:xfrm>
            <a:off x="7162800" y="137160"/>
            <a:ext cx="228600" cy="525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7467600" y="133350"/>
            <a:ext cx="1447800" cy="5257800"/>
          </a:xfrm>
          <a:prstGeom prst="rect">
            <a:avLst/>
          </a:prstGeom>
          <a:solidFill>
            <a:schemeClr val="accent3"/>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p>
        </p:txBody>
      </p:sp>
      <p:sp>
        <p:nvSpPr>
          <p:cNvPr id="31" name="Text Placeholder 30"/>
          <p:cNvSpPr>
            <a:spLocks noGrp="1"/>
          </p:cNvSpPr>
          <p:nvPr>
            <p:ph type="body" sz="quarter" idx="10" hasCustomPrompt="1"/>
          </p:nvPr>
        </p:nvSpPr>
        <p:spPr>
          <a:xfrm>
            <a:off x="228600" y="5467350"/>
            <a:ext cx="8672946" cy="1238250"/>
          </a:xfrm>
          <a:solidFill>
            <a:schemeClr val="accent1"/>
          </a:solidFill>
        </p:spPr>
        <p:txBody>
          <a:bodyPr vert="horz" anchor="ctr">
            <a:noAutofit/>
          </a:bodyPr>
          <a:lstStyle>
            <a:lvl1pPr marL="0" indent="0" algn="l">
              <a:buFontTx/>
              <a:buNone/>
              <a:defRPr lang="en-US" sz="4800" baseline="0" dirty="0">
                <a:solidFill>
                  <a:schemeClr val="bg1"/>
                </a:solidFill>
              </a:defRPr>
            </a:lvl1pPr>
            <a:extLst/>
          </a:lstStyle>
          <a:p>
            <a:pPr lvl="0"/>
            <a:r>
              <a:rPr lang="en-US" dirty="0" smtClean="0"/>
              <a:t>Click to add photo album title</a:t>
            </a:r>
            <a:endParaRPr lang="en-US" dirty="0"/>
          </a:p>
        </p:txBody>
      </p:sp>
      <p:sp>
        <p:nvSpPr>
          <p:cNvPr id="12" name="Picture Placeholder 11"/>
          <p:cNvSpPr>
            <a:spLocks noGrp="1"/>
          </p:cNvSpPr>
          <p:nvPr>
            <p:ph type="pic" sz="quarter" idx="11"/>
          </p:nvPr>
        </p:nvSpPr>
        <p:spPr>
          <a:xfrm>
            <a:off x="228600" y="152400"/>
            <a:ext cx="6858000" cy="5239512"/>
          </a:xfrm>
          <a:solidFill>
            <a:schemeClr val="bg1"/>
          </a:solidFill>
          <a:ln w="34925" cap="rnd" cmpd="sng" algn="ctr">
            <a:noFill/>
            <a:prstDash val="solid"/>
          </a:ln>
          <a:effectLst/>
        </p:spPr>
        <p:style>
          <a:lnRef idx="3">
            <a:schemeClr val="lt1"/>
          </a:lnRef>
          <a:fillRef idx="1">
            <a:schemeClr val="accent5"/>
          </a:fillRef>
          <a:effectRef idx="1">
            <a:schemeClr val="accent5"/>
          </a:effectRef>
          <a:fontRef idx="minor">
            <a:schemeClr val="lt1"/>
          </a:fontRef>
        </p:style>
        <p:txBody>
          <a:bodyPr vert="horz"/>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1" name="Rectangle 10"/>
          <p:cNvSpPr>
            <a:spLocks noGrp="1"/>
          </p:cNvSpPr>
          <p:nvPr>
            <p:ph type="dt" sz="half" idx="12"/>
          </p:nvPr>
        </p:nvSpPr>
        <p:spPr/>
        <p:txBody>
          <a:bodyPr/>
          <a:lstStyle>
            <a:extLst/>
          </a:lstStyle>
          <a:p>
            <a:pPr algn="r"/>
            <a:fld id="{9668B50E-0B48-4566-8609-C51CF752A7DF}" type="datetimeFigureOut">
              <a:rPr lang="en-US" smtClean="0">
                <a:solidFill>
                  <a:schemeClr val="bg1"/>
                </a:solidFill>
              </a:rPr>
              <a:pPr algn="r"/>
              <a:t>9/27/2016</a:t>
            </a:fld>
            <a:endParaRPr lang="en-US" dirty="0"/>
          </a:p>
        </p:txBody>
      </p:sp>
      <p:sp>
        <p:nvSpPr>
          <p:cNvPr id="13" name="Rectangle 12"/>
          <p:cNvSpPr>
            <a:spLocks noGrp="1"/>
          </p:cNvSpPr>
          <p:nvPr>
            <p:ph type="sldNum" sz="quarter" idx="13"/>
          </p:nvPr>
        </p:nvSpPr>
        <p:spPr/>
        <p:txBody>
          <a:bodyPr/>
          <a:lstStyle>
            <a:extLst/>
          </a:lstStyle>
          <a:p>
            <a:fld id="{8A4431D5-1B33-458B-8AFD-CECCB0FA18CB}" type="slidenum">
              <a:rPr lang="en-US" smtClean="0">
                <a:solidFill>
                  <a:schemeClr val="bg1"/>
                </a:solidFill>
              </a:rPr>
              <a:pPr/>
              <a:t>‹#›</a:t>
            </a:fld>
            <a:endParaRPr lang="en-US" dirty="0"/>
          </a:p>
        </p:txBody>
      </p:sp>
      <p:sp>
        <p:nvSpPr>
          <p:cNvPr id="14" name="Rectangle 13"/>
          <p:cNvSpPr>
            <a:spLocks noGrp="1"/>
          </p:cNvSpPr>
          <p:nvPr>
            <p:ph type="ftr" sz="quarter" idx="14"/>
          </p:nvPr>
        </p:nvSpPr>
        <p:spPr>
          <a:xfrm rot="16200000">
            <a:off x="7296150" y="3698878"/>
            <a:ext cx="2933700" cy="365125"/>
          </a:xfrm>
        </p:spPr>
        <p:txBody>
          <a:bodyPr/>
          <a:lstStyle>
            <a:extLst/>
          </a:lstStyle>
          <a:p>
            <a:endParaRPr lang="en-US" dirty="0"/>
          </a:p>
        </p:txBody>
      </p:sp>
      <p:sp>
        <p:nvSpPr>
          <p:cNvPr id="18" name="Rectangle 17"/>
          <p:cNvSpPr>
            <a:spLocks noGrp="1"/>
          </p:cNvSpPr>
          <p:nvPr>
            <p:ph type="body" sz="quarter" idx="15" hasCustomPrompt="1"/>
          </p:nvPr>
        </p:nvSpPr>
        <p:spPr>
          <a:xfrm rot="16200000">
            <a:off x="5372100" y="2247900"/>
            <a:ext cx="5181600" cy="990600"/>
          </a:xfrm>
        </p:spPr>
        <p:txBody>
          <a:bodyPr/>
          <a:lstStyle>
            <a:lvl1pPr marL="0" indent="0" algn="r">
              <a:buNone/>
              <a:defRPr sz="2000">
                <a:solidFill>
                  <a:srgbClr val="FFFFFF"/>
                </a:solidFill>
              </a:defRPr>
            </a:lvl1pPr>
          </a:lstStyle>
          <a:p>
            <a:pPr lvl="0"/>
            <a:r>
              <a:rPr lang="en-US" dirty="0" smtClean="0"/>
              <a:t>Click to add date or details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Portrait with Caption">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nchor="t"/>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5" name="Text Placeholder 24"/>
          <p:cNvSpPr>
            <a:spLocks noGrp="1"/>
          </p:cNvSpPr>
          <p:nvPr>
            <p:ph type="body" sz="quarter" idx="11" hasCustomPrompt="1"/>
          </p:nvPr>
        </p:nvSpPr>
        <p:spPr>
          <a:xfrm>
            <a:off x="5105400" y="228600"/>
            <a:ext cx="3200400" cy="3810000"/>
          </a:xfrm>
        </p:spPr>
        <p:txBody>
          <a:bodyPr tIns="91440" bIns="91440" anchor="t"/>
          <a:lstStyle>
            <a:lvl1pPr marL="0" marR="0" indent="0" algn="l">
              <a:buFontTx/>
              <a:buNone/>
              <a:defRPr sz="2000" i="0"/>
            </a:lvl1pPr>
            <a:extLst/>
          </a:lstStyle>
          <a:p>
            <a:pPr lvl="0"/>
            <a:r>
              <a:rPr lang="en-US" dirty="0" smtClean="0"/>
              <a:t>Click to add caption</a:t>
            </a:r>
            <a:endParaRPr lang="en-US" dirty="0"/>
          </a:p>
        </p:txBody>
      </p:sp>
      <p:sp>
        <p:nvSpPr>
          <p:cNvPr id="7" name="Rectangle 6"/>
          <p:cNvSpPr>
            <a:spLocks noGrp="1"/>
          </p:cNvSpPr>
          <p:nvPr>
            <p:ph type="dt" sz="half" idx="12"/>
          </p:nvPr>
        </p:nvSpPr>
        <p:spPr/>
        <p:txBody>
          <a:bodyPr/>
          <a:lstStyle>
            <a:extLst/>
          </a:lstStyle>
          <a:p>
            <a:pPr algn="r"/>
            <a:fld id="{9668B50E-0B48-4566-8609-C51CF752A7DF}" type="datetimeFigureOut">
              <a:rPr lang="en-US" smtClean="0">
                <a:solidFill>
                  <a:schemeClr val="bg1"/>
                </a:solidFill>
              </a:rPr>
              <a:pPr algn="r"/>
              <a:t>9/27/2016</a:t>
            </a:fld>
            <a:endParaRPr lang="en-US" dirty="0"/>
          </a:p>
        </p:txBody>
      </p:sp>
      <p:sp>
        <p:nvSpPr>
          <p:cNvPr id="8" name="Rectangle 7"/>
          <p:cNvSpPr>
            <a:spLocks noGrp="1"/>
          </p:cNvSpPr>
          <p:nvPr>
            <p:ph type="sldNum" sz="quarter" idx="13"/>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4"/>
          </p:nvPr>
        </p:nvSpPr>
        <p:spPr/>
        <p:txBody>
          <a:bodyPr/>
          <a:lstStyle>
            <a:extLst/>
          </a:lstStyle>
          <a:p>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Up Landscape with Caption">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43434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6" name="Picture Placeholder 25"/>
          <p:cNvSpPr>
            <a:spLocks noGrp="1" noChangeAspect="1"/>
          </p:cNvSpPr>
          <p:nvPr>
            <p:ph type="pic" sz="quarter" idx="12"/>
          </p:nvPr>
        </p:nvSpPr>
        <p:spPr>
          <a:xfrm>
            <a:off x="2286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3" name="Picture Placeholder 12"/>
          <p:cNvSpPr>
            <a:spLocks noGrp="1" noChangeAspect="1"/>
          </p:cNvSpPr>
          <p:nvPr>
            <p:ph type="pic" sz="quarter" idx="13"/>
          </p:nvPr>
        </p:nvSpPr>
        <p:spPr>
          <a:xfrm>
            <a:off x="4343400" y="2286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Text Placeholder 11"/>
          <p:cNvSpPr>
            <a:spLocks noGrp="1"/>
          </p:cNvSpPr>
          <p:nvPr>
            <p:ph type="body" sz="quarter" idx="14" hasCustomPrompt="1"/>
          </p:nvPr>
        </p:nvSpPr>
        <p:spPr>
          <a:xfrm>
            <a:off x="228600" y="228600"/>
            <a:ext cx="3947160" cy="2960370"/>
          </a:xfrm>
        </p:spPr>
        <p:txBody>
          <a:bodyPr anchor="b" anchorCtr="0"/>
          <a:lstStyle>
            <a:lvl1pPr marL="0" marR="0" indent="0" algn="r">
              <a:buFontTx/>
              <a:buNone/>
              <a:defRPr sz="2000" i="0"/>
            </a:lvl1pPr>
            <a:extLst/>
          </a:lstStyle>
          <a:p>
            <a:pPr lvl="0"/>
            <a:r>
              <a:rPr lang="en-US" dirty="0" smtClean="0"/>
              <a:t>Click to add caption</a:t>
            </a:r>
            <a:endParaRPr lang="en-US" dirty="0"/>
          </a:p>
        </p:txBody>
      </p:sp>
      <p:sp>
        <p:nvSpPr>
          <p:cNvPr id="6" name="Rectangle 5"/>
          <p:cNvSpPr>
            <a:spLocks noGrp="1"/>
          </p:cNvSpPr>
          <p:nvPr>
            <p:ph type="dt" sz="half" idx="15"/>
          </p:nvPr>
        </p:nvSpPr>
        <p:spPr/>
        <p:txBody>
          <a:bodyPr/>
          <a:lstStyle>
            <a:extLst/>
          </a:lstStyle>
          <a:p>
            <a:pPr algn="r"/>
            <a:fld id="{9668B50E-0B48-4566-8609-C51CF752A7DF}" type="datetimeFigureOut">
              <a:rPr lang="en-US" smtClean="0">
                <a:solidFill>
                  <a:schemeClr val="bg1"/>
                </a:solidFill>
              </a:rPr>
              <a:pPr algn="r"/>
              <a:t>9/27/2016</a:t>
            </a:fld>
            <a:endParaRPr lang="en-US" dirty="0"/>
          </a:p>
        </p:txBody>
      </p:sp>
      <p:sp>
        <p:nvSpPr>
          <p:cNvPr id="7" name="Rectangle 6"/>
          <p:cNvSpPr>
            <a:spLocks noGrp="1"/>
          </p:cNvSpPr>
          <p:nvPr>
            <p:ph type="sldNum" sz="quarter" idx="16"/>
          </p:nvPr>
        </p:nvSpPr>
        <p:spPr/>
        <p:txBody>
          <a:bodyPr/>
          <a:lstStyle>
            <a:extLst/>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7"/>
          </p:nvPr>
        </p:nvSpPr>
        <p:spPr/>
        <p:txBody>
          <a:bodyPr/>
          <a:lstStyle>
            <a:extLst/>
          </a:lstStyle>
          <a:p>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668B50E-0B48-4566-8609-C51CF752A7DF}" type="datetimeFigureOut">
              <a:rPr lang="en-US" smtClean="0"/>
              <a:pPr/>
              <a:t>9/27/2016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4431D5-1B33-458B-8AFD-CECCB0FA18CB}"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lgn="r"/>
            <a:fld id="{9668B50E-0B48-4566-8609-C51CF752A7DF}" type="datetimeFigureOut">
              <a:rPr lang="en-US" smtClean="0">
                <a:solidFill>
                  <a:schemeClr val="bg1"/>
                </a:solidFill>
              </a:rPr>
              <a:pPr algn="r"/>
              <a:t>9/27/2016</a:t>
            </a:fld>
            <a:endParaRPr lang="en-US" dirty="0">
              <a:solidFill>
                <a:schemeClr val="bg1"/>
              </a:solidFill>
            </a:endParaRPr>
          </a:p>
        </p:txBody>
      </p:sp>
      <p:sp>
        <p:nvSpPr>
          <p:cNvPr id="5" name="Footer Placeholder 4"/>
          <p:cNvSpPr>
            <a:spLocks noGrp="1"/>
          </p:cNvSpPr>
          <p:nvPr>
            <p:ph type="ftr" sz="quarter" idx="11"/>
          </p:nvPr>
        </p:nvSpPr>
        <p:spPr>
          <a:xfrm>
            <a:off x="800100" y="6172200"/>
            <a:ext cx="4000500" cy="457200"/>
          </a:xfrm>
        </p:spPr>
        <p:txBody>
          <a:bodyPr/>
          <a:lstStyle/>
          <a:p>
            <a:pPr algn="l"/>
            <a:endParaRPr lang="en-US" dirty="0">
              <a:solidFill>
                <a:schemeClr val="bg1"/>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A4431D5-1B33-458B-8AFD-CECCB0FA18CB}" type="slidenum">
              <a:rPr lang="en-US" smtClean="0">
                <a:solidFill>
                  <a:schemeClr val="bg1"/>
                </a:solidFill>
              </a:rPr>
              <a:pPr/>
              <a:t>‹#›</a:t>
            </a:fld>
            <a:endParaRPr lang="en-US" dirty="0">
              <a:solidFill>
                <a:schemeClr val="bg1"/>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lgn="r"/>
            <a:fld id="{9668B50E-0B48-4566-8609-C51CF752A7DF}" type="datetimeFigureOut">
              <a:rPr lang="en-US" smtClean="0">
                <a:solidFill>
                  <a:schemeClr val="bg1"/>
                </a:solidFill>
              </a:rPr>
              <a:pPr algn="r"/>
              <a:t>9/27/2016</a:t>
            </a:fld>
            <a:endParaRPr lang="en-US" dirty="0">
              <a:solidFill>
                <a:schemeClr val="bg1"/>
              </a:solidFill>
            </a:endParaRPr>
          </a:p>
        </p:txBody>
      </p:sp>
      <p:sp>
        <p:nvSpPr>
          <p:cNvPr id="6" name="Footer Placeholder 5"/>
          <p:cNvSpPr>
            <a:spLocks noGrp="1"/>
          </p:cNvSpPr>
          <p:nvPr>
            <p:ph type="ftr" sz="quarter" idx="11"/>
          </p:nvPr>
        </p:nvSpPr>
        <p:spPr/>
        <p:txBody>
          <a:bodyPr/>
          <a:lstStyle/>
          <a:p>
            <a:pPr algn="l"/>
            <a:endParaRPr lang="en-US" dirty="0">
              <a:solidFill>
                <a:schemeClr val="bg1"/>
              </a:solidFill>
            </a:endParaRPr>
          </a:p>
        </p:txBody>
      </p:sp>
      <p:sp>
        <p:nvSpPr>
          <p:cNvPr id="7" name="Slide Number Placeholder 6"/>
          <p:cNvSpPr>
            <a:spLocks noGrp="1"/>
          </p:cNvSpPr>
          <p:nvPr>
            <p:ph type="sldNum" sz="quarter" idx="12"/>
          </p:nvPr>
        </p:nvSpPr>
        <p:spPr/>
        <p:txBody>
          <a:bodyPr/>
          <a:lstStyle/>
          <a:p>
            <a:fld id="{8A4431D5-1B33-458B-8AFD-CECCB0FA18CB}" type="slidenum">
              <a:rPr lang="en-US" smtClean="0">
                <a:solidFill>
                  <a:schemeClr val="bg1"/>
                </a:solidFill>
              </a:rPr>
              <a:pPr/>
              <a:t>‹#›</a:t>
            </a:fld>
            <a:endParaRPr lang="en-US" dirty="0">
              <a:solidFill>
                <a:schemeClr val="bg1"/>
              </a:solidFill>
            </a:endParaRPr>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lgn="r"/>
            <a:fld id="{9668B50E-0B48-4566-8609-C51CF752A7DF}" type="datetimeFigureOut">
              <a:rPr lang="en-US" smtClean="0">
                <a:solidFill>
                  <a:schemeClr val="bg1"/>
                </a:solidFill>
              </a:rPr>
              <a:pPr algn="r"/>
              <a:t>9/27/2016</a:t>
            </a:fld>
            <a:endParaRPr lang="en-US" dirty="0">
              <a:solidFill>
                <a:schemeClr val="bg1"/>
              </a:solidFill>
            </a:endParaRPr>
          </a:p>
        </p:txBody>
      </p:sp>
      <p:sp>
        <p:nvSpPr>
          <p:cNvPr id="8" name="Footer Placeholder 7"/>
          <p:cNvSpPr>
            <a:spLocks noGrp="1"/>
          </p:cNvSpPr>
          <p:nvPr>
            <p:ph type="ftr" sz="quarter" idx="11"/>
          </p:nvPr>
        </p:nvSpPr>
        <p:spPr/>
        <p:txBody>
          <a:bodyPr/>
          <a:lstStyle/>
          <a:p>
            <a:pPr algn="l"/>
            <a:endParaRPr lang="en-US" dirty="0">
              <a:solidFill>
                <a:schemeClr val="bg1"/>
              </a:solidFill>
            </a:endParaRPr>
          </a:p>
        </p:txBody>
      </p:sp>
      <p:sp>
        <p:nvSpPr>
          <p:cNvPr id="9" name="Slide Number Placeholder 8"/>
          <p:cNvSpPr>
            <a:spLocks noGrp="1"/>
          </p:cNvSpPr>
          <p:nvPr>
            <p:ph type="sldNum" sz="quarter" idx="12"/>
          </p:nvPr>
        </p:nvSpPr>
        <p:spPr/>
        <p:txBody>
          <a:bodyPr/>
          <a:lstStyle/>
          <a:p>
            <a:fld id="{8A4431D5-1B33-458B-8AFD-CECCB0FA18CB}" type="slidenum">
              <a:rPr lang="en-US" smtClean="0">
                <a:solidFill>
                  <a:schemeClr val="bg1"/>
                </a:solidFill>
              </a:rPr>
              <a:pPr/>
              <a:t>‹#›</a:t>
            </a:fld>
            <a:endParaRPr lang="en-US" dirty="0">
              <a:solidFill>
                <a:schemeClr val="bg1"/>
              </a:solidFill>
            </a:endParaRP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lgn="r"/>
            <a:fld id="{9668B50E-0B48-4566-8609-C51CF752A7DF}" type="datetimeFigureOut">
              <a:rPr lang="en-US" smtClean="0">
                <a:solidFill>
                  <a:schemeClr val="bg1"/>
                </a:solidFill>
              </a:rPr>
              <a:pPr algn="r"/>
              <a:t>9/27/2016</a:t>
            </a:fld>
            <a:endParaRPr lang="en-US" dirty="0">
              <a:solidFill>
                <a:schemeClr val="bg1"/>
              </a:solidFill>
            </a:endParaRPr>
          </a:p>
        </p:txBody>
      </p:sp>
      <p:sp>
        <p:nvSpPr>
          <p:cNvPr id="4" name="Footer Placeholder 3"/>
          <p:cNvSpPr>
            <a:spLocks noGrp="1"/>
          </p:cNvSpPr>
          <p:nvPr>
            <p:ph type="ftr" sz="quarter" idx="11"/>
          </p:nvPr>
        </p:nvSpPr>
        <p:spPr/>
        <p:txBody>
          <a:bodyPr/>
          <a:lstStyle/>
          <a:p>
            <a:pPr algn="l"/>
            <a:endParaRPr lang="en-US" dirty="0">
              <a:solidFill>
                <a:schemeClr val="bg1"/>
              </a:solidFill>
            </a:endParaRPr>
          </a:p>
        </p:txBody>
      </p:sp>
      <p:sp>
        <p:nvSpPr>
          <p:cNvPr id="5" name="Slide Number Placeholder 4"/>
          <p:cNvSpPr>
            <a:spLocks noGrp="1"/>
          </p:cNvSpPr>
          <p:nvPr>
            <p:ph type="sldNum" sz="quarter" idx="12"/>
          </p:nvPr>
        </p:nvSpPr>
        <p:spPr/>
        <p:txBody>
          <a:bodyPr/>
          <a:lstStyle/>
          <a:p>
            <a:fld id="{8A4431D5-1B33-458B-8AFD-CECCB0FA18CB}" type="slidenum">
              <a:rPr lang="en-US" smtClean="0">
                <a:solidFill>
                  <a:schemeClr val="bg1"/>
                </a:solidFill>
              </a:rPr>
              <a:pPr/>
              <a:t>‹#›</a:t>
            </a:fld>
            <a:endParaRPr lang="en-US" dirty="0">
              <a:solidFill>
                <a:schemeClr val="bg1"/>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8B50E-0B48-4566-8609-C51CF752A7DF}" type="datetimeFigureOut">
              <a:rPr lang="en-US" smtClean="0"/>
              <a:pPr/>
              <a:t>9/27/2016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4431D5-1B33-458B-8AFD-CECCB0FA18C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lgn="r"/>
            <a:fld id="{9668B50E-0B48-4566-8609-C51CF752A7DF}" type="datetimeFigureOut">
              <a:rPr lang="en-US" smtClean="0">
                <a:solidFill>
                  <a:schemeClr val="bg1"/>
                </a:solidFill>
              </a:rPr>
              <a:pPr algn="r"/>
              <a:t>9/27/2016</a:t>
            </a:fld>
            <a:endParaRPr lang="en-US" dirty="0">
              <a:solidFill>
                <a:schemeClr val="bg1"/>
              </a:solidFill>
            </a:endParaRPr>
          </a:p>
        </p:txBody>
      </p:sp>
      <p:sp>
        <p:nvSpPr>
          <p:cNvPr id="6" name="Footer Placeholder 5"/>
          <p:cNvSpPr>
            <a:spLocks noGrp="1"/>
          </p:cNvSpPr>
          <p:nvPr>
            <p:ph type="ftr" sz="quarter" idx="11"/>
          </p:nvPr>
        </p:nvSpPr>
        <p:spPr/>
        <p:txBody>
          <a:bodyPr/>
          <a:lstStyle/>
          <a:p>
            <a:pPr algn="l"/>
            <a:endParaRPr lang="en-US" dirty="0">
              <a:solidFill>
                <a:schemeClr val="bg1"/>
              </a:solidFill>
            </a:endParaRPr>
          </a:p>
        </p:txBody>
      </p:sp>
      <p:sp>
        <p:nvSpPr>
          <p:cNvPr id="7" name="Slide Number Placeholder 6"/>
          <p:cNvSpPr>
            <a:spLocks noGrp="1"/>
          </p:cNvSpPr>
          <p:nvPr>
            <p:ph type="sldNum" sz="quarter" idx="12"/>
          </p:nvPr>
        </p:nvSpPr>
        <p:spPr/>
        <p:txBody>
          <a:bodyPr/>
          <a:lstStyle/>
          <a:p>
            <a:fld id="{8A4431D5-1B33-458B-8AFD-CECCB0FA18CB}" type="slidenum">
              <a:rPr lang="en-US" smtClean="0">
                <a:solidFill>
                  <a:schemeClr val="bg1"/>
                </a:solidFill>
              </a:rPr>
              <a:pPr/>
              <a:t>‹#›</a:t>
            </a:fld>
            <a:endParaRPr lang="en-US" dirty="0">
              <a:solidFill>
                <a:schemeClr val="bg1"/>
              </a:solidFill>
            </a:endParaRP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lgn="r"/>
            <a:fld id="{9668B50E-0B48-4566-8609-C51CF752A7DF}" type="datetimeFigureOut">
              <a:rPr lang="en-US" smtClean="0">
                <a:solidFill>
                  <a:schemeClr val="bg1"/>
                </a:solidFill>
              </a:rPr>
              <a:pPr algn="r"/>
              <a:t>9/27/2016</a:t>
            </a:fld>
            <a:endParaRPr lang="en-US" dirty="0">
              <a:solidFill>
                <a:schemeClr val="bg1"/>
              </a:solidFill>
            </a:endParaRPr>
          </a:p>
        </p:txBody>
      </p:sp>
      <p:sp>
        <p:nvSpPr>
          <p:cNvPr id="6" name="Footer Placeholder 5"/>
          <p:cNvSpPr>
            <a:spLocks noGrp="1"/>
          </p:cNvSpPr>
          <p:nvPr>
            <p:ph type="ftr" sz="quarter" idx="11"/>
          </p:nvPr>
        </p:nvSpPr>
        <p:spPr>
          <a:xfrm>
            <a:off x="914400" y="6172200"/>
            <a:ext cx="3886200" cy="457200"/>
          </a:xfrm>
        </p:spPr>
        <p:txBody>
          <a:bodyPr/>
          <a:lstStyle/>
          <a:p>
            <a:pPr algn="l"/>
            <a:endParaRPr lang="en-US" dirty="0">
              <a:solidFill>
                <a:schemeClr val="bg1"/>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8A4431D5-1B33-458B-8AFD-CECCB0FA18CB}" type="slidenum">
              <a:rPr lang="en-US" smtClean="0">
                <a:solidFill>
                  <a:schemeClr val="bg1"/>
                </a:solidFill>
              </a:rPr>
              <a:pPr/>
              <a:t>‹#›</a:t>
            </a:fld>
            <a:endParaRPr lang="en-US" dirty="0">
              <a:solidFill>
                <a:schemeClr val="bg1"/>
              </a:solidFill>
            </a:endParaRP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lgn="r"/>
            <a:fld id="{9668B50E-0B48-4566-8609-C51CF752A7DF}" type="datetimeFigureOut">
              <a:rPr lang="en-US" smtClean="0">
                <a:solidFill>
                  <a:schemeClr val="bg1"/>
                </a:solidFill>
              </a:rPr>
              <a:pPr algn="r"/>
              <a:t>9/27/2016</a:t>
            </a:fld>
            <a:endParaRPr lang="en-US" dirty="0">
              <a:solidFill>
                <a:schemeClr val="bg1"/>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lgn="l"/>
            <a:endParaRPr lang="en-US" dirty="0">
              <a:solidFill>
                <a:schemeClr val="bg1"/>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A4431D5-1B33-458B-8AFD-CECCB0FA18CB}" type="slidenum">
              <a:rPr lang="en-US" smtClean="0">
                <a:solidFill>
                  <a:schemeClr val="bg1"/>
                </a:solidFill>
              </a:rPr>
              <a:pPr/>
              <a:t>‹#›</a:t>
            </a:fld>
            <a:endParaRPr lang="en-US"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81" r:id="rId13"/>
    <p:sldLayoutId id="2147483784" r:id="rId14"/>
  </p:sldLayoutIdLst>
  <p:transition>
    <p:fade/>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adminfinance.umw.edu/procurement/small-purchase-credit-card/billing-cycle-dat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adminfinance.umw.edu/procurement/files/2014/11/Check-Your-Sign-Off-Status-in-Works.pdf" TargetMode="External"/><Relationship Id="rId4" Type="http://schemas.openxmlformats.org/officeDocument/2006/relationships/hyperlink" Target="http://adminfinance.umw.edu/procurement/files/2011/10/DOA-Approval-Late-Invoices-on-SPCC.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14.xml"/><Relationship Id="rId6" Type="http://schemas.openxmlformats.org/officeDocument/2006/relationships/hyperlink" Target="http://adminfinance.umw.edu/procurement/" TargetMode="External"/><Relationship Id="rId5" Type="http://schemas.openxmlformats.org/officeDocument/2006/relationships/hyperlink" Target="mailto:procure@umw.edu" TargetMode="Externa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ctr"/>
            <a:r>
              <a:rPr lang="en-US" b="1" dirty="0" smtClean="0">
                <a:latin typeface="Times New Roman" panose="02020603050405020304" pitchFamily="18" charset="0"/>
                <a:cs typeface="Times New Roman" panose="02020603050405020304" pitchFamily="18" charset="0"/>
              </a:rPr>
              <a:t>UMW Procurement Services</a:t>
            </a:r>
            <a:endParaRPr lang="en-US" b="1" dirty="0">
              <a:latin typeface="Times New Roman" panose="02020603050405020304" pitchFamily="18" charset="0"/>
              <a:cs typeface="Times New Roman" panose="02020603050405020304" pitchFamily="18" charset="0"/>
            </a:endParaRPr>
          </a:p>
        </p:txBody>
      </p:sp>
      <p:pic>
        <p:nvPicPr>
          <p:cNvPr id="4" name="j0178459.jpg"/>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5613" r="15613"/>
          <a:stretch>
            <a:fillRect/>
          </a:stretch>
        </p:blipFill>
        <p:spPr/>
      </p:pic>
      <p:sp>
        <p:nvSpPr>
          <p:cNvPr id="7" name="Rectangle 6"/>
          <p:cNvSpPr>
            <a:spLocks noGrp="1"/>
          </p:cNvSpPr>
          <p:nvPr>
            <p:ph type="body" sz="quarter" idx="15"/>
          </p:nvPr>
        </p:nvSpPr>
        <p:spPr>
          <a:xfrm rot="16200000">
            <a:off x="5600700" y="2247900"/>
            <a:ext cx="5181600" cy="990600"/>
          </a:xfrm>
        </p:spPr>
        <p:txBody>
          <a:bodyPr>
            <a:normAutofit/>
          </a:bodyPr>
          <a:lstStyle/>
          <a:p>
            <a:pPr algn="ctr"/>
            <a:r>
              <a:rPr lang="en-US" sz="2400" dirty="0" smtClean="0">
                <a:latin typeface="Times New Roman" panose="02020603050405020304" pitchFamily="18" charset="0"/>
                <a:cs typeface="Times New Roman" panose="02020603050405020304" pitchFamily="18" charset="0"/>
              </a:rPr>
              <a:t>Procurement Services </a:t>
            </a:r>
          </a:p>
          <a:p>
            <a:pPr algn="ctr"/>
            <a:r>
              <a:rPr lang="en-US" sz="2400" dirty="0" smtClean="0">
                <a:latin typeface="Times New Roman" panose="02020603050405020304" pitchFamily="18" charset="0"/>
                <a:cs typeface="Times New Roman" panose="02020603050405020304" pitchFamily="18" charset="0"/>
              </a:rPr>
              <a:t>End User Forum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2352"/>
            <a:ext cx="8610600" cy="620413"/>
          </a:xfrm>
        </p:spPr>
        <p:txBody>
          <a:bodyPr>
            <a:noAutofit/>
          </a:bodyPr>
          <a:lstStyle/>
          <a:p>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Cobblestone and University Contracts </a:t>
            </a:r>
            <a:endParaRPr lang="en-US" dirty="0">
              <a:solidFill>
                <a:schemeClr val="tx1"/>
              </a:solidFill>
            </a:endParaRPr>
          </a:p>
        </p:txBody>
      </p:sp>
      <p:pic>
        <p:nvPicPr>
          <p:cNvPr id="4" name="Content Placeholder 3"/>
          <p:cNvPicPr>
            <a:picLocks noGrp="1" noChangeAspect="1"/>
          </p:cNvPicPr>
          <p:nvPr>
            <p:ph sz="quarter" idx="1"/>
          </p:nvPr>
        </p:nvPicPr>
        <p:blipFill>
          <a:blip r:embed="rId2"/>
          <a:stretch>
            <a:fillRect/>
          </a:stretch>
        </p:blipFill>
        <p:spPr>
          <a:xfrm>
            <a:off x="359608" y="922765"/>
            <a:ext cx="8500984" cy="537104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878892" y="6280666"/>
            <a:ext cx="3352800" cy="369332"/>
          </a:xfrm>
          <a:prstGeom prst="rect">
            <a:avLst/>
          </a:prstGeom>
          <a:noFill/>
        </p:spPr>
        <p:txBody>
          <a:bodyPr wrap="square" rtlCol="0">
            <a:spAutoFit/>
          </a:bodyPr>
          <a:lstStyle/>
          <a:p>
            <a:r>
              <a:rPr lang="en-US" dirty="0"/>
              <a:t>umw.cobblestonesystems.com/public</a:t>
            </a:r>
          </a:p>
        </p:txBody>
      </p:sp>
      <p:sp>
        <p:nvSpPr>
          <p:cNvPr id="3" name="TextBox 2"/>
          <p:cNvSpPr txBox="1"/>
          <p:nvPr/>
        </p:nvSpPr>
        <p:spPr>
          <a:xfrm>
            <a:off x="2514600" y="4419600"/>
            <a:ext cx="1600200" cy="400110"/>
          </a:xfrm>
          <a:prstGeom prst="rect">
            <a:avLst/>
          </a:prstGeom>
          <a:noFill/>
        </p:spPr>
        <p:txBody>
          <a:bodyPr wrap="square" rtlCol="0">
            <a:spAutoFit/>
          </a:bodyPr>
          <a:lstStyle/>
          <a:p>
            <a:r>
              <a:rPr lang="en-US" sz="2000" b="1" dirty="0" smtClean="0">
                <a:solidFill>
                  <a:srgbClr val="FF0000"/>
                </a:solidFill>
                <a:latin typeface="Aharoni" panose="02010803020104030203" pitchFamily="2" charset="-79"/>
                <a:cs typeface="Aharoni" panose="02010803020104030203" pitchFamily="2" charset="-79"/>
              </a:rPr>
              <a:t>16-381</a:t>
            </a:r>
            <a:endParaRPr lang="en-US" sz="2000" b="1" dirty="0">
              <a:solidFill>
                <a:srgbClr val="FF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310471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790696" y="1462260"/>
            <a:ext cx="3705474" cy="214140"/>
          </a:xfrm>
        </p:spPr>
        <p:txBody>
          <a:bodyPr>
            <a:normAutofit fontScale="90000"/>
          </a:bodyPr>
          <a:lstStyle/>
          <a:p>
            <a:endParaRPr lang="en-US" dirty="0"/>
          </a:p>
        </p:txBody>
      </p:sp>
      <p:pic>
        <p:nvPicPr>
          <p:cNvPr id="5" name="Picture 4"/>
          <p:cNvPicPr>
            <a:picLocks noChangeAspect="1"/>
          </p:cNvPicPr>
          <p:nvPr/>
        </p:nvPicPr>
        <p:blipFill rotWithShape="1">
          <a:blip r:embed="rId2"/>
          <a:srcRect l="25834" t="9023" r="29583" b="10179"/>
          <a:stretch/>
        </p:blipFill>
        <p:spPr>
          <a:xfrm>
            <a:off x="424660" y="381000"/>
            <a:ext cx="5037675" cy="5059363"/>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rotWithShape="1">
          <a:blip r:embed="rId3"/>
          <a:srcRect l="30378" t="27003" r="31319" b="14296"/>
          <a:stretch/>
        </p:blipFill>
        <p:spPr>
          <a:xfrm>
            <a:off x="4353982" y="2579492"/>
            <a:ext cx="4419600" cy="3810000"/>
          </a:xfrm>
          <a:prstGeom prst="rect">
            <a:avLst/>
          </a:prstGeom>
          <a:ln w="228600" cap="sq" cmpd="thickThin">
            <a:solidFill>
              <a:srgbClr val="000000"/>
            </a:solidFill>
            <a:prstDash val="solid"/>
            <a:miter lim="800000"/>
          </a:ln>
          <a:effectLst>
            <a:innerShdw blurRad="76200">
              <a:srgbClr val="000000"/>
            </a:innerShdw>
          </a:effectLst>
        </p:spPr>
      </p:pic>
      <p:cxnSp>
        <p:nvCxnSpPr>
          <p:cNvPr id="8" name="Straight Arrow Connector 7"/>
          <p:cNvCxnSpPr/>
          <p:nvPr/>
        </p:nvCxnSpPr>
        <p:spPr>
          <a:xfrm>
            <a:off x="1828800" y="1588147"/>
            <a:ext cx="2743200" cy="153605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9" name="Content Placeholder 8"/>
          <p:cNvSpPr>
            <a:spLocks noGrp="1"/>
          </p:cNvSpPr>
          <p:nvPr>
            <p:ph sz="quarter" idx="1"/>
          </p:nvPr>
        </p:nvSpPr>
        <p:spPr>
          <a:xfrm flipV="1">
            <a:off x="8305800" y="6019799"/>
            <a:ext cx="3810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816475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Surplus and Central Stores</a:t>
            </a:r>
            <a:endParaRPr lang="en-US" sz="4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rot="5400000">
            <a:off x="946124" y="2254276"/>
            <a:ext cx="3975152" cy="34290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981200"/>
            <a:ext cx="3581400" cy="3962400"/>
          </a:xfrm>
          <a:prstGeom prst="rect">
            <a:avLst/>
          </a:prstGeom>
        </p:spPr>
      </p:pic>
    </p:spTree>
    <p:extLst>
      <p:ext uri="{BB962C8B-B14F-4D97-AF65-F5344CB8AC3E}">
        <p14:creationId xmlns:p14="http://schemas.microsoft.com/office/powerpoint/2010/main" val="753826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8835" y="304800"/>
            <a:ext cx="7848600" cy="639762"/>
          </a:xfrm>
        </p:spPr>
        <p:txBody>
          <a:bodyPr>
            <a:noAutofit/>
          </a:bodyPr>
          <a:lstStyle/>
          <a:p>
            <a:pPr algn="ctr"/>
            <a:r>
              <a:rPr lang="en-US" sz="4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Purchases</a:t>
            </a:r>
            <a:endPar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Content Placeholder 4"/>
          <p:cNvSpPr>
            <a:spLocks noGrp="1"/>
          </p:cNvSpPr>
          <p:nvPr>
            <p:ph sz="quarter" idx="1"/>
          </p:nvPr>
        </p:nvSpPr>
        <p:spPr>
          <a:xfrm>
            <a:off x="420735" y="2133600"/>
            <a:ext cx="7924800" cy="4343400"/>
          </a:xfrm>
        </p:spPr>
        <p:txBody>
          <a:bodyPr>
            <a:normAutofit lnSpcReduction="10000"/>
          </a:bodyPr>
          <a:lstStyle/>
          <a:p>
            <a:pPr>
              <a:buFont typeface="+mj-lt"/>
              <a:buAutoNum type="arabicPeriod"/>
            </a:pPr>
            <a:r>
              <a:rPr lang="en-US" sz="2400" b="1" dirty="0" smtClean="0">
                <a:latin typeface="Times New Roman" panose="02020603050405020304" pitchFamily="18" charset="0"/>
                <a:cs typeface="Times New Roman" panose="02020603050405020304" pitchFamily="18" charset="0"/>
              </a:rPr>
              <a:t>Buy Your Own</a:t>
            </a:r>
            <a:r>
              <a:rPr lang="en-US" sz="2400" b="1" dirty="0" smtClean="0">
                <a:solidFill>
                  <a:srgbClr val="002060"/>
                </a:solidFill>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(Ex. Non-Apple branded cables/keyboards &amp; mice, presentation remotes, laptop bags, etc.) </a:t>
            </a:r>
            <a:br>
              <a:rPr lang="en-US" sz="2400" dirty="0" smtClean="0">
                <a:latin typeface="Times New Roman" panose="02020603050405020304" pitchFamily="18" charset="0"/>
                <a:cs typeface="Times New Roman" panose="02020603050405020304" pitchFamily="18" charset="0"/>
              </a:rPr>
            </a:br>
            <a:r>
              <a:rPr lang="en-US" sz="2000" dirty="0" smtClean="0">
                <a:solidFill>
                  <a:srgbClr val="002060"/>
                </a:solidFill>
                <a:latin typeface="Times New Roman" panose="02020603050405020304" pitchFamily="18" charset="0"/>
                <a:cs typeface="Times New Roman" panose="02020603050405020304" pitchFamily="18" charset="0"/>
              </a:rPr>
              <a:t>*Procurement regulations still apply (SBQ, eVA entry, etc.)</a:t>
            </a:r>
          </a:p>
          <a:p>
            <a:pPr marL="0" indent="0">
              <a:buNone/>
            </a:pPr>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startAt="2"/>
            </a:pPr>
            <a:r>
              <a:rPr lang="en-US" sz="2400" b="1" dirty="0" smtClean="0">
                <a:latin typeface="Times New Roman" panose="02020603050405020304" pitchFamily="18" charset="0"/>
                <a:cs typeface="Times New Roman" panose="02020603050405020304" pitchFamily="18" charset="0"/>
              </a:rPr>
              <a:t>Standard Technology Request Form </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(Ex. Non-customized Dell laptop, MacBooks, monitors, printers, etc.)</a:t>
            </a:r>
            <a:br>
              <a:rPr lang="en-US" sz="2400" dirty="0" smtClean="0">
                <a:latin typeface="Times New Roman" panose="02020603050405020304" pitchFamily="18" charset="0"/>
                <a:cs typeface="Times New Roman" panose="02020603050405020304" pitchFamily="18" charset="0"/>
              </a:rPr>
            </a:br>
            <a:endParaRPr lang="en-US" sz="2400" dirty="0" smtClean="0">
              <a:latin typeface="Times New Roman" panose="02020603050405020304" pitchFamily="18" charset="0"/>
              <a:cs typeface="Times New Roman" panose="02020603050405020304" pitchFamily="18" charset="0"/>
            </a:endParaRPr>
          </a:p>
          <a:p>
            <a:pPr>
              <a:buFont typeface="+mj-lt"/>
              <a:buAutoNum type="arabicPeriod" startAt="2"/>
            </a:pPr>
            <a:r>
              <a:rPr lang="en-US" sz="2400" b="1" dirty="0" smtClean="0">
                <a:latin typeface="Times New Roman" panose="02020603050405020304" pitchFamily="18" charset="0"/>
                <a:cs typeface="Times New Roman" panose="02020603050405020304" pitchFamily="18" charset="0"/>
              </a:rPr>
              <a:t>Non-Standard Technology Request Form</a:t>
            </a:r>
            <a:r>
              <a:rPr lang="en-US" sz="2400" b="1" dirty="0" smtClean="0">
                <a:solidFill>
                  <a:srgbClr val="002060"/>
                </a:solidFill>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(Ex. Customized computers, software, non-standard printers)</a:t>
            </a:r>
            <a:br>
              <a:rPr lang="en-US" sz="2400" dirty="0" smtClean="0">
                <a:latin typeface="Times New Roman" panose="02020603050405020304" pitchFamily="18" charset="0"/>
                <a:cs typeface="Times New Roman" panose="02020603050405020304" pitchFamily="18" charset="0"/>
              </a:rPr>
            </a:br>
            <a:r>
              <a:rPr lang="en-US" sz="2000" dirty="0" smtClean="0">
                <a:solidFill>
                  <a:srgbClr val="002060"/>
                </a:solidFill>
                <a:latin typeface="Times New Roman" panose="02020603050405020304" pitchFamily="18" charset="0"/>
                <a:cs typeface="Times New Roman" panose="02020603050405020304" pitchFamily="18" charset="0"/>
              </a:rPr>
              <a:t>*Use this form for anything not found on the BYO or Standard pages</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19124" y="1219200"/>
            <a:ext cx="7528023" cy="584775"/>
          </a:xfrm>
          <a:prstGeom prst="rect">
            <a:avLst/>
          </a:prstGeom>
          <a:noFill/>
          <a:ln>
            <a:noFill/>
          </a:ln>
        </p:spPr>
        <p:txBody>
          <a:bodyPr wrap="none" rtlCol="0">
            <a:spAutoFit/>
          </a:bodyPr>
          <a:lstStyle/>
          <a:p>
            <a:r>
              <a:rPr lang="en-US" sz="3200" dirty="0">
                <a:solidFill>
                  <a:schemeClr val="tx2"/>
                </a:solidFill>
                <a:latin typeface="Times New Roman" panose="02020603050405020304" pitchFamily="18" charset="0"/>
                <a:cs typeface="Times New Roman" panose="02020603050405020304" pitchFamily="18" charset="0"/>
              </a:rPr>
              <a:t>How do I choose which request form to use?</a:t>
            </a:r>
            <a:endParaRPr lang="en-US" sz="3200" dirty="0">
              <a:solidFill>
                <a:schemeClr val="tx2"/>
              </a:solidFill>
            </a:endParaRPr>
          </a:p>
        </p:txBody>
      </p:sp>
    </p:spTree>
    <p:extLst>
      <p:ext uri="{BB962C8B-B14F-4D97-AF65-F5344CB8AC3E}">
        <p14:creationId xmlns:p14="http://schemas.microsoft.com/office/powerpoint/2010/main" val="274499786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7848600" cy="715962"/>
          </a:xfrm>
        </p:spPr>
        <p:txBody>
          <a:bodyPr>
            <a:noAutofit/>
          </a:bodyPr>
          <a:lstStyle/>
          <a:p>
            <a:pPr algn="ctr"/>
            <a:r>
              <a:rPr lang="en-US" sz="36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Purchases (continued)</a:t>
            </a:r>
            <a:endParaRPr lang="en-US" sz="3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Content Placeholder 4"/>
          <p:cNvSpPr>
            <a:spLocks noGrp="1"/>
          </p:cNvSpPr>
          <p:nvPr>
            <p:ph sz="quarter" idx="1"/>
          </p:nvPr>
        </p:nvSpPr>
        <p:spPr>
          <a:xfrm>
            <a:off x="403346" y="2209800"/>
            <a:ext cx="7848600" cy="4439345"/>
          </a:xfrm>
        </p:spPr>
        <p:txBody>
          <a:bodyPr>
            <a:normAutofit/>
          </a:bodyPr>
          <a:lstStyle/>
          <a:p>
            <a:r>
              <a:rPr lang="en-US" sz="2400" b="1" dirty="0" smtClean="0">
                <a:latin typeface="Times New Roman" panose="02020603050405020304" pitchFamily="18" charset="0"/>
                <a:cs typeface="Times New Roman" panose="02020603050405020304" pitchFamily="18" charset="0"/>
              </a:rPr>
              <a:t>Standard Request</a:t>
            </a:r>
            <a:r>
              <a:rPr lang="en-US" sz="2400" dirty="0" smtClean="0">
                <a:latin typeface="Times New Roman" panose="02020603050405020304" pitchFamily="18" charset="0"/>
                <a:cs typeface="Times New Roman" panose="02020603050405020304" pitchFamily="18" charset="0"/>
              </a:rPr>
              <a:t>: All standard requests get sent directly to me for ordering. </a:t>
            </a:r>
          </a:p>
          <a:p>
            <a:pPr lvl="1"/>
            <a:r>
              <a:rPr lang="en-US" sz="2200" dirty="0" smtClean="0">
                <a:latin typeface="Times New Roman" panose="02020603050405020304" pitchFamily="18" charset="0"/>
                <a:cs typeface="Times New Roman" panose="02020603050405020304" pitchFamily="18" charset="0"/>
              </a:rPr>
              <a:t>I order all items from Standard form for the end user</a:t>
            </a:r>
            <a:br>
              <a:rPr lang="en-US" sz="2200" dirty="0" smtClean="0">
                <a:latin typeface="Times New Roman" panose="02020603050405020304" pitchFamily="18" charset="0"/>
                <a:cs typeface="Times New Roman" panose="02020603050405020304" pitchFamily="18" charset="0"/>
              </a:rPr>
            </a:br>
            <a:endParaRPr lang="en-US" sz="2200"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Non-Standard Request</a:t>
            </a:r>
            <a:r>
              <a:rPr lang="en-US" sz="2400" dirty="0" smtClean="0">
                <a:latin typeface="Times New Roman" panose="02020603050405020304" pitchFamily="18" charset="0"/>
                <a:cs typeface="Times New Roman" panose="02020603050405020304" pitchFamily="18" charset="0"/>
              </a:rPr>
              <a:t>: </a:t>
            </a:r>
          </a:p>
          <a:p>
            <a:pPr lvl="1"/>
            <a:r>
              <a:rPr lang="en-US" sz="2000" dirty="0" smtClean="0">
                <a:latin typeface="Times New Roman" panose="02020603050405020304" pitchFamily="18" charset="0"/>
                <a:cs typeface="Times New Roman" panose="02020603050405020304" pitchFamily="18" charset="0"/>
              </a:rPr>
              <a:t>Request is sent to IT where it goes through a review and approval process which could take 1-3 days to complete. </a:t>
            </a:r>
          </a:p>
          <a:p>
            <a:pPr lvl="1"/>
            <a:r>
              <a:rPr lang="en-US" sz="2000" dirty="0" smtClean="0">
                <a:latin typeface="Times New Roman" panose="02020603050405020304" pitchFamily="18" charset="0"/>
                <a:cs typeface="Times New Roman" panose="02020603050405020304" pitchFamily="18" charset="0"/>
              </a:rPr>
              <a:t>Once the request is approved it’s sent to me for order processing.</a:t>
            </a:r>
          </a:p>
          <a:p>
            <a:pPr lvl="2"/>
            <a:r>
              <a:rPr lang="en-US" dirty="0" smtClean="0">
                <a:latin typeface="Times New Roman" panose="02020603050405020304" pitchFamily="18" charset="0"/>
                <a:cs typeface="Times New Roman" panose="02020603050405020304" pitchFamily="18" charset="0"/>
              </a:rPr>
              <a:t>If I can order, I will order.</a:t>
            </a:r>
          </a:p>
          <a:p>
            <a:pPr lvl="2"/>
            <a:r>
              <a:rPr lang="en-US" dirty="0" smtClean="0">
                <a:latin typeface="Times New Roman" panose="02020603050405020304" pitchFamily="18" charset="0"/>
                <a:cs typeface="Times New Roman" panose="02020603050405020304" pitchFamily="18" charset="0"/>
              </a:rPr>
              <a:t>If I can’t order, I will send to the end user/department buyer for ordering with needed documentation and instructions.</a:t>
            </a:r>
          </a:p>
          <a:p>
            <a:pPr marL="0" indent="0">
              <a:buNone/>
            </a:pPr>
            <a:endParaRPr lang="en-US" sz="2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38175" y="914400"/>
            <a:ext cx="7378943" cy="1077218"/>
          </a:xfrm>
          <a:prstGeom prst="rect">
            <a:avLst/>
          </a:prstGeom>
          <a:noFill/>
          <a:ln>
            <a:noFill/>
          </a:ln>
        </p:spPr>
        <p:txBody>
          <a:bodyPr wrap="none" rtlCol="0">
            <a:spAutoFit/>
          </a:bodyPr>
          <a:lstStyle/>
          <a:p>
            <a:pPr algn="ctr"/>
            <a:r>
              <a:rPr lang="en-US" sz="3200" dirty="0" smtClean="0">
                <a:solidFill>
                  <a:schemeClr val="tx2"/>
                </a:solidFill>
                <a:latin typeface="Times New Roman" panose="02020603050405020304" pitchFamily="18" charset="0"/>
                <a:cs typeface="Times New Roman" panose="02020603050405020304" pitchFamily="18" charset="0"/>
              </a:rPr>
              <a:t>What happens to my order when I submit a </a:t>
            </a:r>
            <a:br>
              <a:rPr lang="en-US" sz="3200" dirty="0" smtClean="0">
                <a:solidFill>
                  <a:schemeClr val="tx2"/>
                </a:solidFill>
                <a:latin typeface="Times New Roman" panose="02020603050405020304" pitchFamily="18" charset="0"/>
                <a:cs typeface="Times New Roman" panose="02020603050405020304" pitchFamily="18" charset="0"/>
              </a:rPr>
            </a:br>
            <a:r>
              <a:rPr lang="en-US" sz="3200" dirty="0" smtClean="0">
                <a:solidFill>
                  <a:schemeClr val="tx2"/>
                </a:solidFill>
                <a:latin typeface="Times New Roman" panose="02020603050405020304" pitchFamily="18" charset="0"/>
                <a:cs typeface="Times New Roman" panose="02020603050405020304" pitchFamily="18" charset="0"/>
              </a:rPr>
              <a:t>request form?</a:t>
            </a:r>
            <a:endParaRPr lang="en-US" sz="3200" dirty="0">
              <a:solidFill>
                <a:schemeClr val="tx2"/>
              </a:solidFill>
            </a:endParaRPr>
          </a:p>
        </p:txBody>
      </p:sp>
    </p:spTree>
    <p:extLst>
      <p:ext uri="{BB962C8B-B14F-4D97-AF65-F5344CB8AC3E}">
        <p14:creationId xmlns:p14="http://schemas.microsoft.com/office/powerpoint/2010/main" val="101160514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Small Purchase Procedures</a:t>
            </a:r>
            <a:endPar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a:bodyPr>
          <a:lstStyle/>
          <a:p>
            <a:r>
              <a:rPr lang="en-US" dirty="0" smtClean="0">
                <a:latin typeface="Calibri" panose="020F0502020204030204" pitchFamily="34" charset="0"/>
              </a:rPr>
              <a:t>What is a Small Purchase? </a:t>
            </a:r>
          </a:p>
          <a:p>
            <a:pPr marL="731520" lvl="2" indent="-457200">
              <a:spcBef>
                <a:spcPts val="580"/>
              </a:spcBef>
              <a:buClr>
                <a:schemeClr val="accent1"/>
              </a:buClr>
              <a:buAutoNum type="alphaUcPeriod"/>
            </a:pPr>
            <a:r>
              <a:rPr lang="en-US" dirty="0" smtClean="0">
                <a:latin typeface="Calibri" panose="020F0502020204030204" pitchFamily="34" charset="0"/>
              </a:rPr>
              <a:t>Valued </a:t>
            </a:r>
            <a:r>
              <a:rPr lang="en-US" dirty="0">
                <a:latin typeface="Calibri" panose="020F0502020204030204" pitchFamily="34" charset="0"/>
              </a:rPr>
              <a:t>at $50k or </a:t>
            </a:r>
            <a:r>
              <a:rPr lang="en-US" dirty="0" smtClean="0">
                <a:latin typeface="Calibri" panose="020F0502020204030204" pitchFamily="34" charset="0"/>
              </a:rPr>
              <a:t>less</a:t>
            </a:r>
          </a:p>
          <a:p>
            <a:r>
              <a:rPr lang="en-US" dirty="0" smtClean="0">
                <a:latin typeface="Calibri" panose="020F0502020204030204" pitchFamily="34" charset="0"/>
              </a:rPr>
              <a:t>What are major differences from the former set of procedures?</a:t>
            </a:r>
          </a:p>
          <a:p>
            <a:pPr marL="731520" lvl="2" indent="-457200">
              <a:spcBef>
                <a:spcPts val="580"/>
              </a:spcBef>
              <a:buClr>
                <a:schemeClr val="accent1"/>
              </a:buClr>
              <a:buAutoNum type="alphaUcPeriod"/>
            </a:pPr>
            <a:r>
              <a:rPr lang="en-US" dirty="0" smtClean="0">
                <a:latin typeface="Calibri" panose="020F0502020204030204" pitchFamily="34" charset="0"/>
              </a:rPr>
              <a:t>Revised for reader clarity</a:t>
            </a:r>
          </a:p>
          <a:p>
            <a:pPr marL="731520" lvl="2" indent="-457200">
              <a:spcBef>
                <a:spcPts val="580"/>
              </a:spcBef>
              <a:buClr>
                <a:schemeClr val="accent1"/>
              </a:buClr>
              <a:buAutoNum type="alphaUcPeriod"/>
            </a:pPr>
            <a:r>
              <a:rPr lang="en-US" dirty="0" smtClean="0">
                <a:latin typeface="Calibri" panose="020F0502020204030204" pitchFamily="34" charset="0"/>
              </a:rPr>
              <a:t>Addition of UMW required and preferred contracts with URLs</a:t>
            </a:r>
          </a:p>
          <a:p>
            <a:pPr marL="731520" lvl="2" indent="-457200">
              <a:spcBef>
                <a:spcPts val="580"/>
              </a:spcBef>
              <a:buClr>
                <a:schemeClr val="accent1"/>
              </a:buClr>
              <a:buAutoNum type="alphaUcPeriod"/>
            </a:pPr>
            <a:r>
              <a:rPr lang="en-US" dirty="0" smtClean="0">
                <a:latin typeface="Calibri" panose="020F0502020204030204" pitchFamily="34" charset="0"/>
              </a:rPr>
              <a:t>Forms links</a:t>
            </a:r>
          </a:p>
          <a:p>
            <a:pPr marL="731520" lvl="2" indent="-457200">
              <a:spcBef>
                <a:spcPts val="580"/>
              </a:spcBef>
              <a:buClr>
                <a:schemeClr val="accent1"/>
              </a:buClr>
              <a:buAutoNum type="alphaUcPeriod"/>
            </a:pPr>
            <a:r>
              <a:rPr lang="en-US" dirty="0" smtClean="0">
                <a:latin typeface="Calibri" panose="020F0502020204030204" pitchFamily="34" charset="0"/>
              </a:rPr>
              <a:t>Software &amp; SaaS  purchases $50k or less streamlined</a:t>
            </a:r>
          </a:p>
          <a:p>
            <a:pPr marL="731520" lvl="2" indent="-457200">
              <a:spcBef>
                <a:spcPts val="580"/>
              </a:spcBef>
              <a:buClr>
                <a:schemeClr val="accent1"/>
              </a:buClr>
              <a:buAutoNum type="alphaUcPeriod"/>
            </a:pPr>
            <a:r>
              <a:rPr lang="en-US" dirty="0" smtClean="0">
                <a:latin typeface="Calibri" panose="020F0502020204030204" pitchFamily="34" charset="0"/>
              </a:rPr>
              <a:t>Exception Tables organized into categories</a:t>
            </a:r>
          </a:p>
          <a:p>
            <a:pPr marL="731520" lvl="2" indent="-457200">
              <a:spcBef>
                <a:spcPts val="580"/>
              </a:spcBef>
              <a:buClr>
                <a:schemeClr val="accent1"/>
              </a:buClr>
              <a:buAutoNum type="alphaUcPeriod"/>
            </a:pPr>
            <a:r>
              <a:rPr lang="en-US" dirty="0" smtClean="0">
                <a:latin typeface="Calibri" panose="020F0502020204030204" pitchFamily="34" charset="0"/>
              </a:rPr>
              <a:t>Some Exceptions combined, some separated, for ease of use.</a:t>
            </a:r>
          </a:p>
          <a:p>
            <a:r>
              <a:rPr lang="en-US" dirty="0" smtClean="0">
                <a:latin typeface="Calibri" panose="020F0502020204030204" pitchFamily="34" charset="0"/>
              </a:rPr>
              <a:t>What’s the same?  </a:t>
            </a:r>
            <a:r>
              <a:rPr lang="en-US" dirty="0" smtClean="0">
                <a:solidFill>
                  <a:srgbClr val="006600"/>
                </a:solidFill>
                <a:latin typeface="Calibri" panose="020F0502020204030204" pitchFamily="34" charset="0"/>
              </a:rPr>
              <a:t>$5000</a:t>
            </a:r>
          </a:p>
          <a:p>
            <a:endParaRPr lang="en-US" dirty="0" smtClean="0">
              <a:latin typeface="Calibri" panose="020F0502020204030204" pitchFamily="34" charset="0"/>
            </a:endParaRPr>
          </a:p>
          <a:p>
            <a:endParaRPr lang="en-US" dirty="0" smtClean="0">
              <a:latin typeface="Calibri" panose="020F0502020204030204" pitchFamily="34" charset="0"/>
            </a:endParaRP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464313"/>
            <a:ext cx="11239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5457822"/>
            <a:ext cx="112395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9904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val 32"/>
          <p:cNvSpPr>
            <a:spLocks noChangeArrowheads="1"/>
          </p:cNvSpPr>
          <p:nvPr/>
        </p:nvSpPr>
        <p:spPr bwMode="auto">
          <a:xfrm>
            <a:off x="4419600" y="1752600"/>
            <a:ext cx="4038600" cy="3810000"/>
          </a:xfrm>
          <a:prstGeom prst="ellipse">
            <a:avLst/>
          </a:prstGeom>
          <a:solidFill>
            <a:srgbClr val="C0C0C0"/>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099" name="Oval 29"/>
          <p:cNvSpPr>
            <a:spLocks noChangeArrowheads="1"/>
          </p:cNvSpPr>
          <p:nvPr/>
        </p:nvSpPr>
        <p:spPr bwMode="auto">
          <a:xfrm>
            <a:off x="685800" y="1752600"/>
            <a:ext cx="4038600" cy="3810000"/>
          </a:xfrm>
          <a:prstGeom prst="ellipse">
            <a:avLst/>
          </a:prstGeom>
          <a:solidFill>
            <a:srgbClr val="C0C0C0"/>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100" name="Text Box 30"/>
          <p:cNvSpPr txBox="1">
            <a:spLocks noChangeArrowheads="1"/>
          </p:cNvSpPr>
          <p:nvPr/>
        </p:nvSpPr>
        <p:spPr bwMode="auto">
          <a:xfrm>
            <a:off x="990600" y="2743200"/>
            <a:ext cx="3200400" cy="457200"/>
          </a:xfrm>
          <a:prstGeom prst="rect">
            <a:avLst/>
          </a:prstGeom>
          <a:solidFill>
            <a:srgbClr val="C0C0C0"/>
          </a:solidFill>
          <a:ln>
            <a:noFill/>
          </a:ln>
          <a:effectLst/>
          <a:extLst>
            <a:ext uri="{91240B29-F687-4F45-9708-019B960494DF}">
              <a14:hiddenLine xmlns:a14="http://schemas.microsoft.com/office/drawing/2010/main" w="12700">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b="1" u="sng" dirty="0" smtClean="0">
                <a:solidFill>
                  <a:srgbClr val="003366"/>
                </a:solidFill>
                <a:latin typeface="Verdana" panose="020B0604030504040204" pitchFamily="34" charset="0"/>
              </a:rPr>
              <a:t>Research</a:t>
            </a:r>
            <a:endParaRPr lang="en-US" altLang="en-US" b="1" u="sng" dirty="0">
              <a:solidFill>
                <a:srgbClr val="003366"/>
              </a:solidFill>
              <a:latin typeface="Verdana" panose="020B0604030504040204" pitchFamily="34" charset="0"/>
            </a:endParaRPr>
          </a:p>
        </p:txBody>
      </p:sp>
      <p:sp>
        <p:nvSpPr>
          <p:cNvPr id="4101" name="Rectangle 3"/>
          <p:cNvSpPr>
            <a:spLocks noChangeArrowheads="1"/>
          </p:cNvSpPr>
          <p:nvPr/>
        </p:nvSpPr>
        <p:spPr bwMode="auto">
          <a:xfrm>
            <a:off x="228600" y="990600"/>
            <a:ext cx="8763000" cy="76200"/>
          </a:xfrm>
          <a:prstGeom prst="rect">
            <a:avLst/>
          </a:prstGeom>
          <a:solidFill>
            <a:srgbClr val="FFCC00"/>
          </a:solidFill>
          <a:ln w="38100">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102" name="Rectangle 5"/>
          <p:cNvSpPr>
            <a:spLocks noGrp="1" noChangeArrowheads="1"/>
          </p:cNvSpPr>
          <p:nvPr>
            <p:ph type="title"/>
          </p:nvPr>
        </p:nvSpPr>
        <p:spPr>
          <a:xfrm>
            <a:off x="419100" y="316634"/>
            <a:ext cx="8382000" cy="609600"/>
          </a:xfrm>
          <a:noFill/>
        </p:spPr>
        <p:txBody>
          <a:bodyPr>
            <a:noAutofit/>
          </a:bodyPr>
          <a:lstStyle/>
          <a:p>
            <a:pPr algn="ctr" eaLnBrk="1" hangingPunct="1"/>
            <a:r>
              <a:rPr lang="en-US" altLang="en-US" sz="36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Department Research – A Caution</a:t>
            </a:r>
          </a:p>
        </p:txBody>
      </p:sp>
      <p:sp>
        <p:nvSpPr>
          <p:cNvPr id="4103" name="Text Box 31"/>
          <p:cNvSpPr txBox="1">
            <a:spLocks noChangeArrowheads="1"/>
          </p:cNvSpPr>
          <p:nvPr/>
        </p:nvSpPr>
        <p:spPr bwMode="auto">
          <a:xfrm>
            <a:off x="1219200" y="3276600"/>
            <a:ext cx="2438400" cy="10668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Ø"/>
            </a:pPr>
            <a:r>
              <a:rPr lang="en-US" altLang="en-US" sz="2000" b="1">
                <a:solidFill>
                  <a:srgbClr val="003366"/>
                </a:solidFill>
                <a:latin typeface="Verdana" panose="020B0604030504040204" pitchFamily="34" charset="0"/>
              </a:rPr>
              <a:t>Investigate</a:t>
            </a:r>
          </a:p>
          <a:p>
            <a:pPr eaLnBrk="1" hangingPunct="1">
              <a:spcBef>
                <a:spcPct val="10000"/>
              </a:spcBef>
              <a:buFont typeface="Wingdings" panose="05000000000000000000" pitchFamily="2" charset="2"/>
              <a:buChar char="Ø"/>
            </a:pPr>
            <a:r>
              <a:rPr lang="en-US" altLang="en-US" sz="2000" b="1">
                <a:solidFill>
                  <a:srgbClr val="003366"/>
                </a:solidFill>
                <a:latin typeface="Verdana" panose="020B0604030504040204" pitchFamily="34" charset="0"/>
              </a:rPr>
              <a:t>Identify</a:t>
            </a:r>
          </a:p>
          <a:p>
            <a:pPr eaLnBrk="1" hangingPunct="1">
              <a:spcBef>
                <a:spcPct val="10000"/>
              </a:spcBef>
              <a:buFont typeface="Wingdings" panose="05000000000000000000" pitchFamily="2" charset="2"/>
              <a:buChar char="Ø"/>
            </a:pPr>
            <a:r>
              <a:rPr lang="en-US" altLang="en-US" sz="2000" b="1">
                <a:solidFill>
                  <a:srgbClr val="003366"/>
                </a:solidFill>
                <a:latin typeface="Verdana" panose="020B0604030504040204" pitchFamily="34" charset="0"/>
              </a:rPr>
              <a:t>Recommend</a:t>
            </a:r>
          </a:p>
        </p:txBody>
      </p:sp>
      <p:sp>
        <p:nvSpPr>
          <p:cNvPr id="4104" name="Text Box 33"/>
          <p:cNvSpPr txBox="1">
            <a:spLocks noChangeArrowheads="1"/>
          </p:cNvSpPr>
          <p:nvPr/>
        </p:nvSpPr>
        <p:spPr bwMode="auto">
          <a:xfrm>
            <a:off x="4991100" y="2743200"/>
            <a:ext cx="2895600" cy="457200"/>
          </a:xfrm>
          <a:prstGeom prst="rect">
            <a:avLst/>
          </a:prstGeom>
          <a:solidFill>
            <a:srgbClr val="C0C0C0"/>
          </a:solidFill>
          <a:ln>
            <a:noFill/>
          </a:ln>
          <a:effectLst/>
          <a:extLst>
            <a:ext uri="{91240B29-F687-4F45-9708-019B960494DF}">
              <a14:hiddenLine xmlns:a14="http://schemas.microsoft.com/office/drawing/2010/main" w="12700">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b="1" u="sng" dirty="0" smtClean="0">
                <a:solidFill>
                  <a:srgbClr val="003366"/>
                </a:solidFill>
                <a:latin typeface="Verdana" panose="020B0604030504040204" pitchFamily="34" charset="0"/>
              </a:rPr>
              <a:t>Procurement</a:t>
            </a:r>
            <a:endParaRPr lang="en-US" altLang="en-US" b="1" u="sng" dirty="0">
              <a:solidFill>
                <a:srgbClr val="003366"/>
              </a:solidFill>
              <a:latin typeface="Verdana" panose="020B0604030504040204" pitchFamily="34" charset="0"/>
            </a:endParaRPr>
          </a:p>
        </p:txBody>
      </p:sp>
      <p:sp>
        <p:nvSpPr>
          <p:cNvPr id="4105" name="Text Box 34"/>
          <p:cNvSpPr txBox="1">
            <a:spLocks noChangeArrowheads="1"/>
          </p:cNvSpPr>
          <p:nvPr/>
        </p:nvSpPr>
        <p:spPr bwMode="auto">
          <a:xfrm>
            <a:off x="5334000" y="3276600"/>
            <a:ext cx="3200400" cy="10668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Ø"/>
            </a:pPr>
            <a:r>
              <a:rPr lang="en-US" altLang="en-US" sz="2000" b="1">
                <a:solidFill>
                  <a:srgbClr val="003366"/>
                </a:solidFill>
                <a:latin typeface="Verdana" panose="020B0604030504040204" pitchFamily="34" charset="0"/>
              </a:rPr>
              <a:t>Solicit</a:t>
            </a:r>
          </a:p>
          <a:p>
            <a:pPr eaLnBrk="1" hangingPunct="1">
              <a:spcBef>
                <a:spcPct val="10000"/>
              </a:spcBef>
              <a:buFont typeface="Wingdings" panose="05000000000000000000" pitchFamily="2" charset="2"/>
              <a:buChar char="Ø"/>
            </a:pPr>
            <a:r>
              <a:rPr lang="en-US" altLang="en-US" sz="2000" b="1">
                <a:solidFill>
                  <a:srgbClr val="003366"/>
                </a:solidFill>
                <a:latin typeface="Verdana" panose="020B0604030504040204" pitchFamily="34" charset="0"/>
              </a:rPr>
              <a:t>Select</a:t>
            </a:r>
          </a:p>
          <a:p>
            <a:pPr eaLnBrk="1" hangingPunct="1">
              <a:spcBef>
                <a:spcPct val="10000"/>
              </a:spcBef>
              <a:buFont typeface="Wingdings" panose="05000000000000000000" pitchFamily="2" charset="2"/>
              <a:buChar char="Ø"/>
            </a:pPr>
            <a:r>
              <a:rPr lang="en-US" altLang="en-US" sz="2000" b="1">
                <a:solidFill>
                  <a:srgbClr val="003366"/>
                </a:solidFill>
                <a:latin typeface="Verdana" panose="020B0604030504040204" pitchFamily="34" charset="0"/>
              </a:rPr>
              <a:t>Award (Obligate)</a:t>
            </a:r>
          </a:p>
        </p:txBody>
      </p:sp>
      <p:sp>
        <p:nvSpPr>
          <p:cNvPr id="4106" name="Rectangle 35" descr="Wide upward diagonal"/>
          <p:cNvSpPr>
            <a:spLocks noChangeArrowheads="1"/>
          </p:cNvSpPr>
          <p:nvPr/>
        </p:nvSpPr>
        <p:spPr bwMode="auto">
          <a:xfrm>
            <a:off x="4267200" y="2514600"/>
            <a:ext cx="609600" cy="2514600"/>
          </a:xfrm>
          <a:prstGeom prst="rect">
            <a:avLst/>
          </a:prstGeom>
          <a:pattFill prst="wdUpDiag">
            <a:fgClr>
              <a:srgbClr val="FF0000"/>
            </a:fgClr>
            <a:bgClr>
              <a:schemeClr val="bg1"/>
            </a:bgClr>
          </a:pattFill>
          <a:ln w="12700">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107" name="Text Box 36"/>
          <p:cNvSpPr txBox="1">
            <a:spLocks noChangeArrowheads="1"/>
          </p:cNvSpPr>
          <p:nvPr/>
        </p:nvSpPr>
        <p:spPr bwMode="auto">
          <a:xfrm>
            <a:off x="3352800" y="1447800"/>
            <a:ext cx="2514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1600" b="1">
                <a:solidFill>
                  <a:srgbClr val="FF0000"/>
                </a:solidFill>
                <a:latin typeface="Verdana" panose="020B0604030504040204" pitchFamily="34" charset="0"/>
              </a:rPr>
              <a:t>DANGER ZONE</a:t>
            </a:r>
          </a:p>
        </p:txBody>
      </p:sp>
      <p:sp>
        <p:nvSpPr>
          <p:cNvPr id="4108" name="AutoShape 37"/>
          <p:cNvSpPr>
            <a:spLocks noChangeArrowheads="1"/>
          </p:cNvSpPr>
          <p:nvPr/>
        </p:nvSpPr>
        <p:spPr bwMode="auto">
          <a:xfrm>
            <a:off x="4457700" y="1784350"/>
            <a:ext cx="228600" cy="609600"/>
          </a:xfrm>
          <a:prstGeom prst="downArrow">
            <a:avLst>
              <a:gd name="adj1" fmla="val 50000"/>
              <a:gd name="adj2" fmla="val 66667"/>
            </a:avLst>
          </a:prstGeom>
          <a:solidFill>
            <a:srgbClr val="FF0000"/>
          </a:solidFill>
          <a:ln w="12700">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109" name="Text Box 38"/>
          <p:cNvSpPr txBox="1">
            <a:spLocks noChangeArrowheads="1"/>
          </p:cNvSpPr>
          <p:nvPr/>
        </p:nvSpPr>
        <p:spPr bwMode="auto">
          <a:xfrm>
            <a:off x="609600" y="5838825"/>
            <a:ext cx="7924800" cy="714375"/>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2000" dirty="0" smtClean="0">
                <a:latin typeface="Verdana" panose="020B0604030504040204" pitchFamily="34" charset="0"/>
              </a:rPr>
              <a:t>Research </a:t>
            </a:r>
            <a:r>
              <a:rPr lang="en-US" altLang="en-US" sz="2000" dirty="0">
                <a:latin typeface="Verdana" panose="020B0604030504040204" pitchFamily="34" charset="0"/>
              </a:rPr>
              <a:t>Must </a:t>
            </a:r>
            <a:r>
              <a:rPr lang="en-US" altLang="en-US" sz="2000" i="1" u="sng" dirty="0">
                <a:latin typeface="Verdana" panose="020B0604030504040204" pitchFamily="34" charset="0"/>
              </a:rPr>
              <a:t>Not</a:t>
            </a:r>
            <a:r>
              <a:rPr lang="en-US" altLang="en-US" sz="2000" dirty="0">
                <a:latin typeface="Verdana" panose="020B0604030504040204" pitchFamily="34" charset="0"/>
              </a:rPr>
              <a:t> Restrict or Take the Place of the Competitive Source Selection Process!</a:t>
            </a:r>
          </a:p>
        </p:txBody>
      </p:sp>
      <p:sp>
        <p:nvSpPr>
          <p:cNvPr id="4110" name="Text Box 40"/>
          <p:cNvSpPr txBox="1">
            <a:spLocks noChangeArrowheads="1"/>
          </p:cNvSpPr>
          <p:nvPr/>
        </p:nvSpPr>
        <p:spPr bwMode="auto">
          <a:xfrm>
            <a:off x="7162800" y="1600200"/>
            <a:ext cx="1524000" cy="530225"/>
          </a:xfrm>
          <a:prstGeom prst="rect">
            <a:avLst/>
          </a:prstGeom>
          <a:solidFill>
            <a:srgbClr val="C0C0C0"/>
          </a:solidFill>
          <a:ln w="12700">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1400" b="1">
                <a:solidFill>
                  <a:srgbClr val="003366"/>
                </a:solidFill>
                <a:latin typeface="Verdana" panose="020B0604030504040204" pitchFamily="34" charset="0"/>
              </a:rPr>
              <a:t>Procurement Organization</a:t>
            </a:r>
          </a:p>
        </p:txBody>
      </p:sp>
      <p:sp>
        <p:nvSpPr>
          <p:cNvPr id="4111" name="Text Box 39"/>
          <p:cNvSpPr txBox="1">
            <a:spLocks noChangeArrowheads="1"/>
          </p:cNvSpPr>
          <p:nvPr/>
        </p:nvSpPr>
        <p:spPr bwMode="auto">
          <a:xfrm>
            <a:off x="533400" y="1600200"/>
            <a:ext cx="1524000" cy="523875"/>
          </a:xfrm>
          <a:prstGeom prst="rect">
            <a:avLst/>
          </a:prstGeom>
          <a:solidFill>
            <a:srgbClr val="C0C0C0"/>
          </a:solidFill>
          <a:ln w="12700">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1400" b="1">
                <a:solidFill>
                  <a:srgbClr val="003366"/>
                </a:solidFill>
                <a:latin typeface="Verdana" panose="020B0604030504040204" pitchFamily="34" charset="0"/>
              </a:rPr>
              <a:t>UMW Departments</a:t>
            </a:r>
          </a:p>
        </p:txBody>
      </p:sp>
    </p:spTree>
    <p:extLst>
      <p:ext uri="{BB962C8B-B14F-4D97-AF65-F5344CB8AC3E}">
        <p14:creationId xmlns:p14="http://schemas.microsoft.com/office/powerpoint/2010/main" val="1606395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SWaM </a:t>
            </a:r>
            <a:r>
              <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en-US" sz="4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utreach and Events  </a:t>
            </a:r>
            <a:endPar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914400" y="1447800"/>
            <a:ext cx="7772400" cy="5181600"/>
          </a:xfrm>
        </p:spPr>
        <p:txBody>
          <a:bodyPr>
            <a:normAutofit lnSpcReduction="10000"/>
          </a:bodyPr>
          <a:lstStyle/>
          <a:p>
            <a:r>
              <a:rPr lang="en-US" dirty="0" smtClean="0"/>
              <a:t>The </a:t>
            </a:r>
            <a:r>
              <a:rPr lang="en-US" dirty="0"/>
              <a:t>implementation of SWAM </a:t>
            </a:r>
            <a:r>
              <a:rPr lang="en-US" dirty="0" smtClean="0"/>
              <a:t>is </a:t>
            </a:r>
            <a:r>
              <a:rPr lang="en-US" dirty="0"/>
              <a:t>sometimes seen as an obstacle when it should be viewed as an opportunity and important initiative.  </a:t>
            </a:r>
            <a:endParaRPr lang="en-US" dirty="0" smtClean="0"/>
          </a:p>
          <a:p>
            <a:pPr marL="0" indent="0">
              <a:buNone/>
            </a:pPr>
            <a:endParaRPr lang="en-US" dirty="0" smtClean="0"/>
          </a:p>
          <a:p>
            <a:r>
              <a:rPr lang="en-US" dirty="0" smtClean="0"/>
              <a:t>UMW </a:t>
            </a:r>
            <a:r>
              <a:rPr lang="en-US" dirty="0"/>
              <a:t>has a goal of 42% </a:t>
            </a:r>
            <a:r>
              <a:rPr lang="en-US" dirty="0" err="1" smtClean="0"/>
              <a:t>SWaM</a:t>
            </a:r>
            <a:r>
              <a:rPr lang="en-US" dirty="0" smtClean="0"/>
              <a:t> vendors.  </a:t>
            </a:r>
          </a:p>
          <a:p>
            <a:pPr marL="0" indent="0">
              <a:buNone/>
            </a:pPr>
            <a:endParaRPr lang="en-US" dirty="0" smtClean="0"/>
          </a:p>
          <a:p>
            <a:r>
              <a:rPr lang="en-US" dirty="0" smtClean="0"/>
              <a:t>Parameters to be considered for </a:t>
            </a:r>
            <a:r>
              <a:rPr lang="en-US" dirty="0" err="1" smtClean="0"/>
              <a:t>SWaM</a:t>
            </a:r>
            <a:r>
              <a:rPr lang="en-US" dirty="0" smtClean="0"/>
              <a:t> certification:</a:t>
            </a:r>
          </a:p>
          <a:p>
            <a:pPr marL="514350" indent="-514350">
              <a:buFont typeface="+mj-lt"/>
              <a:buAutoNum type="arabicPeriod"/>
            </a:pPr>
            <a:r>
              <a:rPr lang="en-US" dirty="0" smtClean="0"/>
              <a:t>250 </a:t>
            </a:r>
            <a:r>
              <a:rPr lang="en-US" dirty="0"/>
              <a:t>or fewer </a:t>
            </a:r>
            <a:r>
              <a:rPr lang="en-US" dirty="0" smtClean="0"/>
              <a:t>employees; </a:t>
            </a:r>
            <a:r>
              <a:rPr lang="en-US" dirty="0"/>
              <a:t>or </a:t>
            </a:r>
            <a:endParaRPr lang="en-US" dirty="0" smtClean="0"/>
          </a:p>
          <a:p>
            <a:pPr marL="514350" indent="-514350">
              <a:buFont typeface="+mj-lt"/>
              <a:buAutoNum type="arabicPeriod"/>
            </a:pPr>
            <a:r>
              <a:rPr lang="en-US" dirty="0"/>
              <a:t>U</a:t>
            </a:r>
            <a:r>
              <a:rPr lang="en-US" dirty="0" smtClean="0"/>
              <a:t>nder </a:t>
            </a:r>
            <a:r>
              <a:rPr lang="en-US" dirty="0"/>
              <a:t>$10 Million in annual sales</a:t>
            </a:r>
            <a:r>
              <a:rPr lang="en-US" dirty="0" smtClean="0"/>
              <a:t>.</a:t>
            </a:r>
          </a:p>
          <a:p>
            <a:pPr marL="0" indent="0">
              <a:buNone/>
            </a:pPr>
            <a:endParaRPr lang="en-US" dirty="0"/>
          </a:p>
          <a:p>
            <a:r>
              <a:rPr lang="en-US" dirty="0"/>
              <a:t>Some recent successes:  Sharon M. Allen, CPR Instructor; Trolley Tours of </a:t>
            </a:r>
            <a:r>
              <a:rPr lang="en-US" dirty="0" smtClean="0"/>
              <a:t>Fredericksburg</a:t>
            </a:r>
            <a:r>
              <a:rPr lang="en-US" dirty="0"/>
              <a:t>; </a:t>
            </a:r>
          </a:p>
          <a:p>
            <a:pPr marL="0" indent="0">
              <a:buNone/>
            </a:pPr>
            <a:endParaRPr lang="en-US" dirty="0"/>
          </a:p>
        </p:txBody>
      </p:sp>
    </p:spTree>
    <p:extLst>
      <p:ext uri="{BB962C8B-B14F-4D97-AF65-F5344CB8AC3E}">
        <p14:creationId xmlns:p14="http://schemas.microsoft.com/office/powerpoint/2010/main" val="3504098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SPCC and Works</a:t>
            </a:r>
            <a:endPar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914400" y="1447800"/>
            <a:ext cx="7772400" cy="5181600"/>
          </a:xfrm>
        </p:spPr>
        <p:txBody>
          <a:bodyPr/>
          <a:lstStyle/>
          <a:p>
            <a:pPr marL="0" indent="0">
              <a:buNone/>
            </a:pPr>
            <a:r>
              <a:rPr lang="en-US" u="sng" dirty="0" smtClean="0"/>
              <a:t>REMINDERS</a:t>
            </a:r>
            <a:r>
              <a:rPr lang="en-US" dirty="0" smtClean="0"/>
              <a:t>:</a:t>
            </a:r>
          </a:p>
          <a:p>
            <a:r>
              <a:rPr lang="en-US" dirty="0" smtClean="0"/>
              <a:t>Sign-off and Approval for the appropriate cycle must be completed by the 22</a:t>
            </a:r>
            <a:r>
              <a:rPr lang="en-US" baseline="30000" dirty="0" smtClean="0"/>
              <a:t>nd</a:t>
            </a:r>
            <a:r>
              <a:rPr lang="en-US" dirty="0" smtClean="0"/>
              <a:t> (or date on </a:t>
            </a:r>
            <a:r>
              <a:rPr lang="en-US" dirty="0" smtClean="0">
                <a:hlinkClick r:id="rId3"/>
              </a:rPr>
              <a:t>billing cycle deadline</a:t>
            </a:r>
            <a:r>
              <a:rPr lang="en-US" dirty="0" smtClean="0"/>
              <a:t>)</a:t>
            </a:r>
          </a:p>
          <a:p>
            <a:r>
              <a:rPr lang="en-US" dirty="0" smtClean="0"/>
              <a:t>Do not make payment for past due invoices until approval received from </a:t>
            </a:r>
            <a:r>
              <a:rPr lang="en-US" dirty="0" smtClean="0">
                <a:hlinkClick r:id="rId4"/>
              </a:rPr>
              <a:t>DOA</a:t>
            </a:r>
            <a:endParaRPr lang="en-US" dirty="0" smtClean="0"/>
          </a:p>
          <a:p>
            <a:r>
              <a:rPr lang="en-US" dirty="0" smtClean="0"/>
              <a:t>Do not split purchases or payments</a:t>
            </a:r>
          </a:p>
          <a:p>
            <a:pPr marL="0" indent="0">
              <a:buNone/>
            </a:pPr>
            <a:endParaRPr lang="en-US" dirty="0"/>
          </a:p>
          <a:p>
            <a:pPr marL="0" indent="0">
              <a:buNone/>
            </a:pPr>
            <a:r>
              <a:rPr lang="en-US" u="sng" dirty="0" smtClean="0"/>
              <a:t>TIPS</a:t>
            </a:r>
            <a:r>
              <a:rPr lang="en-US" dirty="0" smtClean="0"/>
              <a:t>:</a:t>
            </a:r>
          </a:p>
          <a:p>
            <a:r>
              <a:rPr lang="en-US" dirty="0" smtClean="0"/>
              <a:t>Cardholders are able to upload supporting documents to each transaction prior to sign-off</a:t>
            </a:r>
          </a:p>
          <a:p>
            <a:r>
              <a:rPr lang="en-US" dirty="0" smtClean="0"/>
              <a:t>Check to see if your Approver has </a:t>
            </a:r>
            <a:r>
              <a:rPr lang="en-US" dirty="0" smtClean="0">
                <a:hlinkClick r:id="rId5"/>
              </a:rPr>
              <a:t>signed off</a:t>
            </a:r>
            <a:endParaRPr lang="en-US" dirty="0" smtClean="0"/>
          </a:p>
          <a:p>
            <a:pPr lvl="1"/>
            <a:endParaRPr lang="en-US" dirty="0"/>
          </a:p>
        </p:txBody>
      </p:sp>
    </p:spTree>
    <p:extLst>
      <p:ext uri="{BB962C8B-B14F-4D97-AF65-F5344CB8AC3E}">
        <p14:creationId xmlns:p14="http://schemas.microsoft.com/office/powerpoint/2010/main" val="1341307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14077" r="14077"/>
          <a:stretch>
            <a:fillRect/>
          </a:stretch>
        </p:blipFill>
        <p:spPr/>
      </p:pic>
      <p:pic>
        <p:nvPicPr>
          <p:cNvPr id="13" name="Picture Placeholder 12"/>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639" b="2639"/>
          <a:stretch>
            <a:fillRect/>
          </a:stretch>
        </p:blipFill>
        <p:spPr/>
      </p:pic>
      <p:pic>
        <p:nvPicPr>
          <p:cNvPr id="12" name="Picture Placeholder 11"/>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4919" r="4919"/>
          <a:stretch>
            <a:fillRect/>
          </a:stretch>
        </p:blipFill>
        <p:spPr/>
      </p:pic>
      <p:sp>
        <p:nvSpPr>
          <p:cNvPr id="11" name="Text Placeholder 10"/>
          <p:cNvSpPr>
            <a:spLocks noGrp="1"/>
          </p:cNvSpPr>
          <p:nvPr>
            <p:ph type="body" sz="quarter" idx="14"/>
          </p:nvPr>
        </p:nvSpPr>
        <p:spPr/>
        <p:txBody>
          <a:bodyPr anchor="t">
            <a:normAutofit/>
          </a:bodyPr>
          <a:lstStyle/>
          <a:p>
            <a:pPr algn="ctr"/>
            <a:r>
              <a:rPr lang="en-US" sz="5400" dirty="0" smtClean="0">
                <a:latin typeface="Times New Roman" panose="02020603050405020304" pitchFamily="18" charset="0"/>
                <a:cs typeface="Times New Roman" panose="02020603050405020304" pitchFamily="18" charset="0"/>
              </a:rPr>
              <a:t>Procurement </a:t>
            </a:r>
            <a:endParaRPr lang="en-US" sz="2800" dirty="0">
              <a:latin typeface="Times New Roman" panose="02020603050405020304" pitchFamily="18" charset="0"/>
              <a:cs typeface="Times New Roman" panose="02020603050405020304" pitchFamily="18" charset="0"/>
            </a:endParaRPr>
          </a:p>
          <a:p>
            <a:pPr algn="ctr"/>
            <a:r>
              <a:rPr lang="en-US" sz="2800" dirty="0" smtClean="0">
                <a:latin typeface="Times New Roman" panose="02020603050405020304" pitchFamily="18" charset="0"/>
                <a:cs typeface="Times New Roman" panose="02020603050405020304" pitchFamily="18" charset="0"/>
              </a:rPr>
              <a:t>Scenarios and Q and A</a:t>
            </a:r>
          </a:p>
          <a:p>
            <a:pPr algn="ctr"/>
            <a:r>
              <a:rPr lang="en-US" sz="3200" dirty="0" smtClean="0">
                <a:latin typeface="Times New Roman" panose="02020603050405020304" pitchFamily="18" charset="0"/>
                <a:cs typeface="Times New Roman" panose="02020603050405020304" pitchFamily="18" charset="0"/>
                <a:hlinkClick r:id="rId5"/>
              </a:rPr>
              <a:t>procure@umw.edu</a:t>
            </a:r>
            <a:endParaRPr lang="en-US" sz="3200" dirty="0" smtClean="0">
              <a:latin typeface="Times New Roman" panose="02020603050405020304" pitchFamily="18" charset="0"/>
              <a:cs typeface="Times New Roman" panose="02020603050405020304" pitchFamily="18" charset="0"/>
            </a:endParaRPr>
          </a:p>
          <a:p>
            <a:pPr algn="ctr"/>
            <a:r>
              <a:rPr lang="en-US" sz="1600" dirty="0">
                <a:latin typeface="Times New Roman" panose="02020603050405020304" pitchFamily="18" charset="0"/>
                <a:cs typeface="Times New Roman" panose="02020603050405020304" pitchFamily="18" charset="0"/>
                <a:hlinkClick r:id="rId6"/>
              </a:rPr>
              <a:t>http://adminfinance.umw.edu/procurement</a:t>
            </a:r>
            <a:r>
              <a:rPr lang="en-US" sz="3200" dirty="0" smtClean="0">
                <a:latin typeface="Times New Roman" panose="02020603050405020304" pitchFamily="18" charset="0"/>
                <a:cs typeface="Times New Roman" panose="02020603050405020304" pitchFamily="18" charset="0"/>
                <a:hlinkClick r:id="rId6"/>
              </a:rPr>
              <a:t>/</a:t>
            </a:r>
            <a:r>
              <a:rPr lang="en-US" sz="3200" dirty="0" smtClean="0">
                <a:latin typeface="Times New Roman" panose="02020603050405020304" pitchFamily="18" charset="0"/>
                <a:cs typeface="Times New Roman" panose="02020603050405020304" pitchFamily="18" charset="0"/>
              </a:rPr>
              <a:t> </a:t>
            </a:r>
          </a:p>
          <a:p>
            <a:pPr algn="ct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632967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j0321055.jpg"/>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381000" y="381000"/>
            <a:ext cx="5029200" cy="5486400"/>
          </a:xfrm>
          <a:prstGeom prst="rect">
            <a:avLst/>
          </a:prstGeom>
          <a:solidFill>
            <a:schemeClr val="bg1"/>
          </a:solidFill>
          <a:ln w="34925" cap="rnd" cmpd="sng" algn="ctr">
            <a:noFill/>
            <a:prstDash val="solid"/>
          </a:ln>
          <a:effectLst>
            <a:outerShdw blurRad="50800" algn="tl" rotWithShape="0">
              <a:srgbClr val="000000">
                <a:alpha val="64000"/>
              </a:srgbClr>
            </a:outerShdw>
          </a:effectLst>
        </p:spPr>
      </p:pic>
      <p:sp>
        <p:nvSpPr>
          <p:cNvPr id="5" name="Text Placeholder 4"/>
          <p:cNvSpPr>
            <a:spLocks noGrp="1"/>
          </p:cNvSpPr>
          <p:nvPr>
            <p:ph type="body" sz="quarter" idx="11"/>
          </p:nvPr>
        </p:nvSpPr>
        <p:spPr>
          <a:xfrm>
            <a:off x="5715000" y="228600"/>
            <a:ext cx="2971800" cy="5638800"/>
          </a:xfrm>
        </p:spPr>
        <p:txBody>
          <a:bodyPr>
            <a:normAutofit/>
          </a:bodyPr>
          <a:lstStyle/>
          <a:p>
            <a:pPr algn="ctr"/>
            <a:endParaRPr lang="en-US" sz="2800" dirty="0" smtClean="0">
              <a:latin typeface="Times New Roman" panose="02020603050405020304" pitchFamily="18" charset="0"/>
              <a:cs typeface="Times New Roman" panose="02020603050405020304" pitchFamily="18" charset="0"/>
            </a:endParaRPr>
          </a:p>
          <a:p>
            <a:pPr algn="ctr"/>
            <a:r>
              <a:rPr lang="en-US" sz="2800" dirty="0" smtClean="0">
                <a:latin typeface="Times New Roman" panose="02020603050405020304" pitchFamily="18" charset="0"/>
                <a:cs typeface="Times New Roman" panose="02020603050405020304" pitchFamily="18" charset="0"/>
              </a:rPr>
              <a:t>Meet the team:</a:t>
            </a:r>
          </a:p>
          <a:p>
            <a:pPr algn="ctr"/>
            <a:r>
              <a:rPr lang="en-US" dirty="0" smtClean="0">
                <a:latin typeface="Times New Roman" panose="02020603050405020304" pitchFamily="18" charset="0"/>
                <a:cs typeface="Times New Roman" panose="02020603050405020304" pitchFamily="18" charset="0"/>
              </a:rPr>
              <a:t>Erma Baker </a:t>
            </a:r>
          </a:p>
          <a:p>
            <a:pPr algn="ctr"/>
            <a:r>
              <a:rPr lang="en-US" dirty="0" smtClean="0">
                <a:latin typeface="Times New Roman" panose="02020603050405020304" pitchFamily="18" charset="0"/>
                <a:cs typeface="Times New Roman" panose="02020603050405020304" pitchFamily="18" charset="0"/>
              </a:rPr>
              <a:t>Melva Kishpaugh</a:t>
            </a:r>
          </a:p>
          <a:p>
            <a:pPr algn="ctr"/>
            <a:r>
              <a:rPr lang="en-US" dirty="0">
                <a:latin typeface="Times New Roman" panose="02020603050405020304" pitchFamily="18" charset="0"/>
                <a:cs typeface="Times New Roman" panose="02020603050405020304" pitchFamily="18" charset="0"/>
              </a:rPr>
              <a:t>Patricia Canciglia </a:t>
            </a:r>
          </a:p>
          <a:p>
            <a:pPr algn="ctr"/>
            <a:r>
              <a:rPr lang="en-US" dirty="0" smtClean="0">
                <a:latin typeface="Times New Roman" panose="02020603050405020304" pitchFamily="18" charset="0"/>
                <a:cs typeface="Times New Roman" panose="02020603050405020304" pitchFamily="18" charset="0"/>
              </a:rPr>
              <a:t>Dale Elethorp</a:t>
            </a:r>
          </a:p>
          <a:p>
            <a:pPr algn="ctr"/>
            <a:r>
              <a:rPr lang="en-US" dirty="0" smtClean="0">
                <a:latin typeface="Times New Roman" panose="02020603050405020304" pitchFamily="18" charset="0"/>
                <a:cs typeface="Times New Roman" panose="02020603050405020304" pitchFamily="18" charset="0"/>
              </a:rPr>
              <a:t>Monique SanPietro </a:t>
            </a:r>
          </a:p>
          <a:p>
            <a:pPr algn="ctr"/>
            <a:r>
              <a:rPr lang="en-US" dirty="0" smtClean="0">
                <a:latin typeface="Times New Roman" panose="02020603050405020304" pitchFamily="18" charset="0"/>
                <a:cs typeface="Times New Roman" panose="02020603050405020304" pitchFamily="18" charset="0"/>
              </a:rPr>
              <a:t>Michelle Pickham</a:t>
            </a:r>
          </a:p>
          <a:p>
            <a:pPr algn="ctr"/>
            <a:r>
              <a:rPr lang="en-US" dirty="0">
                <a:latin typeface="Times New Roman" panose="02020603050405020304" pitchFamily="18" charset="0"/>
                <a:cs typeface="Times New Roman" panose="02020603050405020304" pitchFamily="18" charset="0"/>
              </a:rPr>
              <a:t>James DeLoatch </a:t>
            </a:r>
          </a:p>
          <a:p>
            <a:pPr algn="ctr"/>
            <a:r>
              <a:rPr lang="en-US" dirty="0" smtClean="0">
                <a:latin typeface="Times New Roman" panose="02020603050405020304" pitchFamily="18" charset="0"/>
                <a:cs typeface="Times New Roman" panose="02020603050405020304" pitchFamily="18" charset="0"/>
              </a:rPr>
              <a:t>Brittany Miller</a:t>
            </a:r>
          </a:p>
          <a:p>
            <a:pPr algn="ctr"/>
            <a:endParaRPr lang="en-US" dirty="0" smtClean="0">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1143000"/>
          </a:xfrm>
        </p:spPr>
        <p:txBody>
          <a:bodyPr>
            <a:noAutofit/>
          </a:bodyPr>
          <a:lstStyle/>
          <a:p>
            <a:pPr algn="ctr"/>
            <a:r>
              <a:rPr lang="en-US" sz="4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Scenarios (What Would You Do?)</a:t>
            </a:r>
            <a:endPar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228600" y="1417638"/>
            <a:ext cx="8458200" cy="4572000"/>
          </a:xfrm>
        </p:spPr>
        <p:txBody>
          <a:bodyPr>
            <a:normAutofit fontScale="92500" lnSpcReduction="20000"/>
          </a:bodyPr>
          <a:lstStyle/>
          <a:p>
            <a:r>
              <a:rPr lang="en-US" dirty="0" smtClean="0"/>
              <a:t>What happens when I need to pay for a domain subscription?</a:t>
            </a:r>
          </a:p>
          <a:p>
            <a:pPr lvl="1"/>
            <a:r>
              <a:rPr lang="en-US" dirty="0" smtClean="0"/>
              <a:t>Complete a non-standard request form, enter into eVA</a:t>
            </a:r>
          </a:p>
          <a:p>
            <a:r>
              <a:rPr lang="en-US" dirty="0" smtClean="0"/>
              <a:t>How long of a subscription can I pay for in advance? /Can I purchase a 24-month subscription? </a:t>
            </a:r>
          </a:p>
          <a:p>
            <a:pPr lvl="1">
              <a:buFont typeface="Wingdings" panose="05000000000000000000" pitchFamily="2" charset="2"/>
              <a:buChar char="Ø"/>
            </a:pPr>
            <a:r>
              <a:rPr lang="en-US" dirty="0" smtClean="0"/>
              <a:t>12-months / No, state law dictates that payments may only live within a 12-month period </a:t>
            </a:r>
          </a:p>
          <a:p>
            <a:r>
              <a:rPr lang="en-US" dirty="0" smtClean="0"/>
              <a:t>Despite attempted negotiations with the vendor, your SPCC non-contract purchase totals $4,975, with additional shipping charges of $99. What do you do?</a:t>
            </a:r>
          </a:p>
          <a:p>
            <a:pPr marL="788670" lvl="1" indent="-514350">
              <a:buAutoNum type="alphaUcPeriod"/>
            </a:pPr>
            <a:r>
              <a:rPr lang="en-US" dirty="0" smtClean="0"/>
              <a:t>Pay the total with an SPCC and pay the shipping with your personal card, seeking reimbursement</a:t>
            </a:r>
          </a:p>
          <a:p>
            <a:pPr marL="788670" lvl="1" indent="-514350">
              <a:buAutoNum type="alphaUcPeriod"/>
            </a:pPr>
            <a:r>
              <a:rPr lang="en-US" dirty="0" smtClean="0"/>
              <a:t>Split your order into two purchases, separated by a few weeks</a:t>
            </a:r>
          </a:p>
          <a:p>
            <a:pPr marL="788670" lvl="1" indent="-514350">
              <a:buAutoNum type="alphaUcPeriod"/>
            </a:pPr>
            <a:r>
              <a:rPr lang="en-US" dirty="0" smtClean="0"/>
              <a:t>Just buy it and hope your SPCC doesn’t get declined</a:t>
            </a:r>
          </a:p>
          <a:p>
            <a:pPr marL="788670" lvl="1" indent="-514350">
              <a:buAutoNum type="alphaUcPeriod"/>
            </a:pPr>
            <a:r>
              <a:rPr lang="en-US" dirty="0" smtClean="0"/>
              <a:t>None of the above</a:t>
            </a:r>
          </a:p>
          <a:p>
            <a:endParaRPr lang="en-US" dirty="0" smtClean="0"/>
          </a:p>
          <a:p>
            <a:endParaRPr lang="en-US" dirty="0" smtClean="0"/>
          </a:p>
          <a:p>
            <a:endParaRPr lang="en-US" dirty="0"/>
          </a:p>
        </p:txBody>
      </p:sp>
    </p:spTree>
    <p:extLst>
      <p:ext uri="{BB962C8B-B14F-4D97-AF65-F5344CB8AC3E}">
        <p14:creationId xmlns:p14="http://schemas.microsoft.com/office/powerpoint/2010/main" val="35656596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inVertical)">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heel(1)">
                                      <p:cBhvr>
                                        <p:cTn id="35" dur="20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arn(inVertical)">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Scenarios Continued</a:t>
            </a:r>
            <a:endParaRPr lang="en-US" sz="4400" dirty="0">
              <a:solidFill>
                <a:schemeClr val="tx1"/>
              </a:solidFill>
            </a:endParaRPr>
          </a:p>
        </p:txBody>
      </p:sp>
      <p:sp>
        <p:nvSpPr>
          <p:cNvPr id="3" name="Content Placeholder 2"/>
          <p:cNvSpPr>
            <a:spLocks noGrp="1"/>
          </p:cNvSpPr>
          <p:nvPr>
            <p:ph sz="quarter" idx="1"/>
          </p:nvPr>
        </p:nvSpPr>
        <p:spPr>
          <a:xfrm>
            <a:off x="228600" y="1447800"/>
            <a:ext cx="8763000" cy="5181600"/>
          </a:xfrm>
        </p:spPr>
        <p:txBody>
          <a:bodyPr>
            <a:normAutofit fontScale="47500" lnSpcReduction="20000"/>
          </a:bodyPr>
          <a:lstStyle/>
          <a:p>
            <a:pPr lvl="0">
              <a:buClr>
                <a:srgbClr val="AD0101"/>
              </a:buClr>
            </a:pPr>
            <a:r>
              <a:rPr lang="en-US" sz="5100" dirty="0">
                <a:solidFill>
                  <a:prstClr val="black"/>
                </a:solidFill>
              </a:rPr>
              <a:t>What do you do if you were charged tax by a vendor</a:t>
            </a:r>
            <a:r>
              <a:rPr lang="en-US" sz="5100" dirty="0" smtClean="0">
                <a:solidFill>
                  <a:prstClr val="black"/>
                </a:solidFill>
              </a:rPr>
              <a:t>?</a:t>
            </a:r>
            <a:endParaRPr lang="en-US" sz="5100" dirty="0">
              <a:solidFill>
                <a:prstClr val="black"/>
              </a:solidFill>
            </a:endParaRPr>
          </a:p>
          <a:p>
            <a:pPr marL="788670" lvl="1" indent="-514350">
              <a:buClr>
                <a:srgbClr val="AD0101"/>
              </a:buClr>
              <a:buFont typeface="+mj-lt"/>
              <a:buAutoNum type="alphaUcPeriod"/>
            </a:pPr>
            <a:r>
              <a:rPr lang="en-US" sz="4900" dirty="0" smtClean="0">
                <a:solidFill>
                  <a:prstClr val="black"/>
                </a:solidFill>
              </a:rPr>
              <a:t>If it’s a low cost (i.e. $10 or less), it’s okay to pay the tax</a:t>
            </a:r>
          </a:p>
          <a:p>
            <a:pPr marL="788670" lvl="1" indent="-514350">
              <a:buClr>
                <a:srgbClr val="AD0101"/>
              </a:buClr>
              <a:buFont typeface="+mj-lt"/>
              <a:buAutoNum type="alphaUcPeriod"/>
            </a:pPr>
            <a:r>
              <a:rPr lang="en-US" sz="4900" dirty="0" smtClean="0">
                <a:solidFill>
                  <a:prstClr val="black"/>
                </a:solidFill>
              </a:rPr>
              <a:t>Advise the vendor you must be re-credited for the taxed amount.</a:t>
            </a:r>
            <a:endParaRPr lang="en-US" sz="4900" dirty="0">
              <a:solidFill>
                <a:prstClr val="black"/>
              </a:solidFill>
            </a:endParaRPr>
          </a:p>
          <a:p>
            <a:pPr marL="788670" lvl="1" indent="-514350">
              <a:buClr>
                <a:srgbClr val="AD0101"/>
              </a:buClr>
              <a:buFont typeface="+mj-lt"/>
              <a:buAutoNum type="alphaUcPeriod"/>
            </a:pPr>
            <a:r>
              <a:rPr lang="en-US" sz="4900" dirty="0" smtClean="0">
                <a:solidFill>
                  <a:prstClr val="black"/>
                </a:solidFill>
              </a:rPr>
              <a:t>Pay the UMW cashier the amount of tax charged out of your pocket.</a:t>
            </a:r>
            <a:endParaRPr lang="en-US" sz="4900" dirty="0">
              <a:solidFill>
                <a:prstClr val="black"/>
              </a:solidFill>
            </a:endParaRPr>
          </a:p>
          <a:p>
            <a:pPr marL="0" lvl="0" indent="0">
              <a:buClr>
                <a:srgbClr val="AD0101"/>
              </a:buClr>
              <a:buNone/>
            </a:pPr>
            <a:r>
              <a:rPr lang="en-US" sz="5100" dirty="0">
                <a:solidFill>
                  <a:prstClr val="black"/>
                </a:solidFill>
              </a:rPr>
              <a:t> </a:t>
            </a:r>
          </a:p>
          <a:p>
            <a:pPr lvl="0">
              <a:buClr>
                <a:srgbClr val="AD0101"/>
              </a:buClr>
            </a:pPr>
            <a:r>
              <a:rPr lang="en-US" sz="5100" dirty="0">
                <a:solidFill>
                  <a:prstClr val="black"/>
                </a:solidFill>
              </a:rPr>
              <a:t>I found a really good local supplier for my good/service, but </a:t>
            </a:r>
            <a:r>
              <a:rPr lang="en-US" sz="5100" dirty="0" smtClean="0">
                <a:solidFill>
                  <a:prstClr val="black"/>
                </a:solidFill>
              </a:rPr>
              <a:t>he/she’s </a:t>
            </a:r>
            <a:r>
              <a:rPr lang="en-US" sz="5100" dirty="0">
                <a:solidFill>
                  <a:prstClr val="black"/>
                </a:solidFill>
              </a:rPr>
              <a:t>not certified small on the DSBSD site?  What should I do</a:t>
            </a:r>
            <a:r>
              <a:rPr lang="en-US" sz="5100" dirty="0" smtClean="0">
                <a:solidFill>
                  <a:prstClr val="black"/>
                </a:solidFill>
              </a:rPr>
              <a:t>?</a:t>
            </a:r>
            <a:endParaRPr lang="en-US" sz="4700" dirty="0">
              <a:solidFill>
                <a:prstClr val="black"/>
              </a:solidFill>
            </a:endParaRPr>
          </a:p>
          <a:p>
            <a:pPr marL="788670" lvl="1" indent="-514350">
              <a:buClr>
                <a:srgbClr val="AD0101"/>
              </a:buClr>
              <a:buFont typeface="+mj-lt"/>
              <a:buAutoNum type="alphaUcPeriod"/>
            </a:pPr>
            <a:r>
              <a:rPr lang="en-US" sz="4900" dirty="0">
                <a:solidFill>
                  <a:prstClr val="black"/>
                </a:solidFill>
              </a:rPr>
              <a:t>List the vendor as a Sole Source</a:t>
            </a:r>
          </a:p>
          <a:p>
            <a:pPr marL="788670" lvl="1" indent="-514350">
              <a:buClr>
                <a:srgbClr val="AD0101"/>
              </a:buClr>
              <a:buFont typeface="+mj-lt"/>
              <a:buAutoNum type="alphaUcPeriod"/>
            </a:pPr>
            <a:r>
              <a:rPr lang="en-US" sz="4900" dirty="0" smtClean="0">
                <a:solidFill>
                  <a:prstClr val="black"/>
                </a:solidFill>
              </a:rPr>
              <a:t>Use the vendor and get a small business quote from somewhere else</a:t>
            </a:r>
            <a:endParaRPr lang="en-US" sz="4900" dirty="0">
              <a:solidFill>
                <a:prstClr val="black"/>
              </a:solidFill>
            </a:endParaRPr>
          </a:p>
          <a:p>
            <a:pPr marL="788670" lvl="1" indent="-514350">
              <a:buClr>
                <a:srgbClr val="AD0101"/>
              </a:buClr>
              <a:buFont typeface="+mj-lt"/>
              <a:buAutoNum type="alphaUcPeriod"/>
            </a:pPr>
            <a:r>
              <a:rPr lang="en-US" sz="4900" dirty="0" smtClean="0">
                <a:solidFill>
                  <a:prstClr val="black"/>
                </a:solidFill>
              </a:rPr>
              <a:t>Tell the vendor they must be in eVA and certified before you can use them</a:t>
            </a:r>
            <a:endParaRPr lang="en-US" sz="4900" dirty="0">
              <a:solidFill>
                <a:prstClr val="black"/>
              </a:solidFill>
            </a:endParaRPr>
          </a:p>
          <a:p>
            <a:pPr marL="0" indent="0">
              <a:buNone/>
            </a:pPr>
            <a:endParaRPr lang="en-US" sz="5100" dirty="0" smtClean="0"/>
          </a:p>
          <a:p>
            <a:r>
              <a:rPr lang="en-US" sz="5100" dirty="0" smtClean="0"/>
              <a:t>My department wants to purchase a used golf cart, what should I do? </a:t>
            </a:r>
          </a:p>
          <a:p>
            <a:pPr marL="1234440" lvl="1" indent="-914400">
              <a:buFont typeface="+mj-lt"/>
              <a:buAutoNum type="alphaUcPeriod"/>
            </a:pPr>
            <a:r>
              <a:rPr lang="en-US" sz="4700" dirty="0" smtClean="0"/>
              <a:t>Since its used, I can just buy it</a:t>
            </a:r>
          </a:p>
          <a:p>
            <a:pPr marL="1234440" lvl="1" indent="-914400">
              <a:buFont typeface="+mj-lt"/>
              <a:buAutoNum type="alphaUcPeriod"/>
            </a:pPr>
            <a:r>
              <a:rPr lang="en-US" sz="4700" dirty="0" smtClean="0"/>
              <a:t>Its eVA exempt and as long as it works, there’s no problem</a:t>
            </a:r>
          </a:p>
          <a:p>
            <a:pPr marL="1234440" lvl="1" indent="-914400">
              <a:buFont typeface="+mj-lt"/>
              <a:buAutoNum type="alphaUcPeriod"/>
            </a:pPr>
            <a:r>
              <a:rPr lang="en-US" sz="4700" dirty="0" smtClean="0"/>
              <a:t>Complete a used equipment form and enter into eVA</a:t>
            </a:r>
          </a:p>
          <a:p>
            <a:endParaRPr lang="en-US" dirty="0"/>
          </a:p>
        </p:txBody>
      </p:sp>
    </p:spTree>
    <p:extLst>
      <p:ext uri="{BB962C8B-B14F-4D97-AF65-F5344CB8AC3E}">
        <p14:creationId xmlns:p14="http://schemas.microsoft.com/office/powerpoint/2010/main" val="391702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down)">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heel(1)">
                                      <p:cBhvr>
                                        <p:cTn id="39" dur="20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fade">
                                      <p:cBhvr>
                                        <p:cTn id="53" dur="1000"/>
                                        <p:tgtEl>
                                          <p:spTgt spid="3">
                                            <p:txEl>
                                              <p:pRg st="11" end="11"/>
                                            </p:txEl>
                                          </p:spTgt>
                                        </p:tgtEl>
                                      </p:cBhvr>
                                    </p:animEffect>
                                    <p:anim calcmode="lin" valueType="num">
                                      <p:cBhvr>
                                        <p:cTn id="5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
                                            <p:txEl>
                                              <p:pRg st="12" end="12"/>
                                            </p:txEl>
                                          </p:spTgt>
                                        </p:tgtEl>
                                        <p:attrNameLst>
                                          <p:attrName>style.visibility</p:attrName>
                                        </p:attrNameLst>
                                      </p:cBhvr>
                                      <p:to>
                                        <p:strVal val="visible"/>
                                      </p:to>
                                    </p:set>
                                    <p:animEffect transition="in" filter="barn(inVertical)">
                                      <p:cBhvr>
                                        <p:cTn id="60" dur="500"/>
                                        <p:tgtEl>
                                          <p:spTgt spid="3">
                                            <p:txEl>
                                              <p:pRg st="12" end="1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Effect transition="in" filter="circle(in)">
                                      <p:cBhvr>
                                        <p:cTn id="65"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l"/>
            <a:r>
              <a:rPr lang="en-US"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Talking Points </a:t>
            </a:r>
            <a:endParaRPr lang="en-US"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sz="quarter" idx="1"/>
          </p:nvPr>
        </p:nvSpPr>
        <p:spPr>
          <a:xfrm>
            <a:off x="304800" y="2286000"/>
            <a:ext cx="8534400" cy="4114799"/>
          </a:xfrm>
        </p:spPr>
        <p:txBody>
          <a:bodyPr>
            <a:normAutofit fontScale="92500" lnSpcReduction="10000"/>
          </a:bodyPr>
          <a:lstStyle/>
          <a:p>
            <a:r>
              <a:rPr lang="en-US" sz="2800" dirty="0" smtClean="0">
                <a:latin typeface="Times New Roman" panose="02020603050405020304" pitchFamily="18" charset="0"/>
                <a:cs typeface="Times New Roman" panose="02020603050405020304" pitchFamily="18" charset="0"/>
              </a:rPr>
              <a:t>Department Overview and updates</a:t>
            </a:r>
          </a:p>
          <a:p>
            <a:r>
              <a:rPr lang="en-US" sz="2800" dirty="0" smtClean="0">
                <a:latin typeface="Times New Roman" panose="02020603050405020304" pitchFamily="18" charset="0"/>
                <a:cs typeface="Times New Roman" panose="02020603050405020304" pitchFamily="18" charset="0"/>
              </a:rPr>
              <a:t>Strategic Sourcing </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Cobblestone and Contracts</a:t>
            </a:r>
          </a:p>
          <a:p>
            <a:r>
              <a:rPr lang="en-US" sz="2800" dirty="0" smtClean="0">
                <a:latin typeface="Times New Roman" panose="02020603050405020304" pitchFamily="18" charset="0"/>
                <a:cs typeface="Times New Roman" panose="02020603050405020304" pitchFamily="18" charset="0"/>
              </a:rPr>
              <a:t>Surplus </a:t>
            </a:r>
          </a:p>
          <a:p>
            <a:r>
              <a:rPr lang="en-US" sz="2800" dirty="0">
                <a:latin typeface="Times New Roman" panose="02020603050405020304" pitchFamily="18" charset="0"/>
                <a:cs typeface="Times New Roman" panose="02020603050405020304" pitchFamily="18" charset="0"/>
              </a:rPr>
              <a:t>IT Purchases</a:t>
            </a:r>
          </a:p>
          <a:p>
            <a:r>
              <a:rPr lang="en-US" sz="2800" dirty="0" smtClean="0">
                <a:latin typeface="Times New Roman" panose="02020603050405020304" pitchFamily="18" charset="0"/>
                <a:cs typeface="Times New Roman" panose="02020603050405020304" pitchFamily="18" charset="0"/>
              </a:rPr>
              <a:t>Small Purchase Procedures</a:t>
            </a:r>
          </a:p>
          <a:p>
            <a:r>
              <a:rPr lang="en-US" sz="2800" dirty="0" smtClean="0">
                <a:latin typeface="Times New Roman" panose="02020603050405020304" pitchFamily="18" charset="0"/>
                <a:cs typeface="Times New Roman" panose="02020603050405020304" pitchFamily="18" charset="0"/>
              </a:rPr>
              <a:t>SWAM outreach </a:t>
            </a:r>
          </a:p>
          <a:p>
            <a:r>
              <a:rPr lang="en-US" sz="2800" dirty="0" smtClean="0">
                <a:latin typeface="Times New Roman" panose="02020603050405020304" pitchFamily="18" charset="0"/>
                <a:cs typeface="Times New Roman" panose="02020603050405020304" pitchFamily="18" charset="0"/>
              </a:rPr>
              <a:t>SPCC and Works</a:t>
            </a:r>
          </a:p>
          <a:p>
            <a:r>
              <a:rPr lang="en-US" sz="2800" dirty="0" smtClean="0">
                <a:latin typeface="Times New Roman" panose="02020603050405020304" pitchFamily="18" charset="0"/>
                <a:cs typeface="Times New Roman" panose="02020603050405020304" pitchFamily="18" charset="0"/>
              </a:rPr>
              <a:t>Case Studies and end user scenarios</a:t>
            </a:r>
          </a:p>
          <a:p>
            <a:endParaRPr lang="en-US" sz="2800" dirty="0" smtClean="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p:txBody>
      </p:sp>
      <p:pic>
        <p:nvPicPr>
          <p:cNvPr id="2" name="Picture 2" descr="C:\Users\jdeloatc\AppData\Local\Microsoft\Windows\Temporary Internet Files\Content.IE5\RQKPDCH5\megaphon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1" y="152401"/>
            <a:ext cx="3657600" cy="1984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95851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eVA Vendor Bypass</a:t>
            </a:r>
            <a:r>
              <a:rPr lang="en-US" dirty="0" smtClean="0"/>
              <a:t>		</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100740547"/>
              </p:ext>
            </p:extLst>
          </p:nvPr>
        </p:nvGraphicFramePr>
        <p:xfrm>
          <a:off x="914400" y="1447800"/>
          <a:ext cx="7772400" cy="4719320"/>
        </p:xfrm>
        <a:graphic>
          <a:graphicData uri="http://schemas.openxmlformats.org/drawingml/2006/table">
            <a:tbl>
              <a:tblPr firstRow="1" bandRow="1">
                <a:tableStyleId>{5C22544A-7EE6-4342-B048-85BDC9FD1C3A}</a:tableStyleId>
              </a:tblPr>
              <a:tblGrid>
                <a:gridCol w="3886200"/>
                <a:gridCol w="3886200"/>
              </a:tblGrid>
              <a:tr h="370840">
                <a:tc>
                  <a:txBody>
                    <a:bodyPr/>
                    <a:lstStyle/>
                    <a:p>
                      <a:endParaRPr lang="en-US" dirty="0"/>
                    </a:p>
                  </a:txBody>
                  <a:tcPr/>
                </a:tc>
                <a:tc>
                  <a:txBody>
                    <a:bodyPr/>
                    <a:lstStyle/>
                    <a:p>
                      <a:endParaRPr lang="en-US" dirty="0"/>
                    </a:p>
                  </a:txBody>
                  <a:tcPr/>
                </a:tc>
              </a:tr>
              <a:tr h="370840">
                <a:tc>
                  <a:txBody>
                    <a:bodyPr/>
                    <a:lstStyle/>
                    <a:p>
                      <a:r>
                        <a:rPr lang="en-US" sz="1800" b="1" dirty="0" smtClean="0"/>
                        <a:t>Architectural Products of VA</a:t>
                      </a:r>
                      <a:endParaRPr lang="en-US" sz="1800" b="1" dirty="0"/>
                    </a:p>
                  </a:txBody>
                  <a:tcPr/>
                </a:tc>
                <a:tc>
                  <a:txBody>
                    <a:bodyPr/>
                    <a:lstStyle/>
                    <a:p>
                      <a:r>
                        <a:rPr lang="en-US" sz="1800" b="1" dirty="0" smtClean="0"/>
                        <a:t>Beautiful Floors and Moore</a:t>
                      </a:r>
                      <a:endParaRPr lang="en-US" sz="1800" b="1" dirty="0"/>
                    </a:p>
                  </a:txBody>
                  <a:tcPr/>
                </a:tc>
              </a:tr>
              <a:tr h="370840">
                <a:tc>
                  <a:txBody>
                    <a:bodyPr/>
                    <a:lstStyle/>
                    <a:p>
                      <a:r>
                        <a:rPr lang="en-US" sz="1800" b="1" dirty="0" smtClean="0"/>
                        <a:t>Your Floors Inc</a:t>
                      </a:r>
                      <a:endParaRPr lang="en-US" sz="1800" b="1" dirty="0"/>
                    </a:p>
                  </a:txBody>
                  <a:tcPr/>
                </a:tc>
                <a:tc>
                  <a:txBody>
                    <a:bodyPr/>
                    <a:lstStyle/>
                    <a:p>
                      <a:r>
                        <a:rPr lang="en-US" sz="1800" b="1" dirty="0" smtClean="0"/>
                        <a:t>Abel Industries</a:t>
                      </a:r>
                      <a:r>
                        <a:rPr lang="en-US" sz="1800" b="1" baseline="0" dirty="0" smtClean="0"/>
                        <a:t> </a:t>
                      </a:r>
                      <a:endParaRPr lang="en-US" sz="1800" b="1" dirty="0"/>
                    </a:p>
                  </a:txBody>
                  <a:tcPr/>
                </a:tc>
              </a:tr>
              <a:tr h="370840">
                <a:tc>
                  <a:txBody>
                    <a:bodyPr/>
                    <a:lstStyle/>
                    <a:p>
                      <a:r>
                        <a:rPr lang="en-US" sz="1800" b="1" dirty="0" smtClean="0"/>
                        <a:t>General</a:t>
                      </a:r>
                      <a:r>
                        <a:rPr lang="en-US" sz="1800" b="1" baseline="0" dirty="0" smtClean="0"/>
                        <a:t> Sales of VA </a:t>
                      </a:r>
                      <a:endParaRPr lang="en-US" sz="1800" b="1" dirty="0"/>
                    </a:p>
                  </a:txBody>
                  <a:tcPr/>
                </a:tc>
                <a:tc>
                  <a:txBody>
                    <a:bodyPr/>
                    <a:lstStyle/>
                    <a:p>
                      <a:r>
                        <a:rPr lang="en-US" sz="1800" b="1" dirty="0" smtClean="0"/>
                        <a:t>Beltway Supply Inc </a:t>
                      </a:r>
                      <a:endParaRPr lang="en-US" sz="1800" b="1" dirty="0"/>
                    </a:p>
                  </a:txBody>
                  <a:tcPr/>
                </a:tc>
              </a:tr>
              <a:tr h="370840">
                <a:tc>
                  <a:txBody>
                    <a:bodyPr/>
                    <a:lstStyle/>
                    <a:p>
                      <a:r>
                        <a:rPr lang="en-US" sz="1800" b="1" dirty="0" smtClean="0"/>
                        <a:t>Rutherford Janitorial Supply </a:t>
                      </a:r>
                      <a:endParaRPr lang="en-US" sz="1800" b="1" dirty="0"/>
                    </a:p>
                  </a:txBody>
                  <a:tcPr/>
                </a:tc>
                <a:tc>
                  <a:txBody>
                    <a:bodyPr/>
                    <a:lstStyle/>
                    <a:p>
                      <a:r>
                        <a:rPr lang="en-US" sz="1800" b="1" dirty="0" smtClean="0"/>
                        <a:t>Temporary</a:t>
                      </a:r>
                      <a:r>
                        <a:rPr lang="en-US" sz="1800" b="1" baseline="0" dirty="0" smtClean="0"/>
                        <a:t> Solutions </a:t>
                      </a:r>
                      <a:endParaRPr lang="en-US" sz="1800" b="1" dirty="0"/>
                    </a:p>
                  </a:txBody>
                  <a:tcPr/>
                </a:tc>
              </a:tr>
              <a:tr h="370840">
                <a:tc>
                  <a:txBody>
                    <a:bodyPr/>
                    <a:lstStyle/>
                    <a:p>
                      <a:r>
                        <a:rPr lang="en-US" sz="1800" b="1" dirty="0" smtClean="0"/>
                        <a:t>Premiere Staffing</a:t>
                      </a:r>
                      <a:r>
                        <a:rPr lang="en-US" sz="1800" b="1" baseline="0" dirty="0" smtClean="0"/>
                        <a:t> Source Inc </a:t>
                      </a:r>
                      <a:endParaRPr lang="en-US" sz="1800" b="1" dirty="0"/>
                    </a:p>
                  </a:txBody>
                  <a:tcPr/>
                </a:tc>
                <a:tc>
                  <a:txBody>
                    <a:bodyPr/>
                    <a:lstStyle/>
                    <a:p>
                      <a:r>
                        <a:rPr lang="en-US" sz="1800" b="1" dirty="0" smtClean="0"/>
                        <a:t>Excel</a:t>
                      </a:r>
                      <a:r>
                        <a:rPr lang="en-US" sz="1800" b="1" baseline="0" dirty="0" smtClean="0"/>
                        <a:t> Management Services Inc</a:t>
                      </a:r>
                      <a:endParaRPr lang="en-US" sz="1800" b="1" dirty="0"/>
                    </a:p>
                  </a:txBody>
                  <a:tcPr/>
                </a:tc>
              </a:tr>
              <a:tr h="370840">
                <a:tc>
                  <a:txBody>
                    <a:bodyPr/>
                    <a:lstStyle/>
                    <a:p>
                      <a:r>
                        <a:rPr lang="en-US" sz="1800" b="1" dirty="0" smtClean="0"/>
                        <a:t>1</a:t>
                      </a:r>
                      <a:r>
                        <a:rPr lang="en-US" sz="1800" b="1" baseline="30000" dirty="0" smtClean="0"/>
                        <a:t>st</a:t>
                      </a:r>
                      <a:r>
                        <a:rPr lang="en-US" sz="1800" b="1" dirty="0" smtClean="0"/>
                        <a:t> Choice</a:t>
                      </a:r>
                      <a:r>
                        <a:rPr lang="en-US" sz="1800" b="1" baseline="0" dirty="0" smtClean="0"/>
                        <a:t> LLC</a:t>
                      </a:r>
                      <a:endParaRPr lang="en-US" sz="1800" b="1" dirty="0"/>
                    </a:p>
                  </a:txBody>
                  <a:tcPr/>
                </a:tc>
                <a:tc>
                  <a:txBody>
                    <a:bodyPr/>
                    <a:lstStyle/>
                    <a:p>
                      <a:r>
                        <a:rPr lang="en-US" sz="1800" b="1" dirty="0" smtClean="0"/>
                        <a:t>Convergint Technologies LLC</a:t>
                      </a:r>
                      <a:endParaRPr lang="en-US" sz="1800" b="1" dirty="0"/>
                    </a:p>
                  </a:txBody>
                  <a:tcPr/>
                </a:tc>
              </a:tr>
              <a:tr h="370840">
                <a:tc>
                  <a:txBody>
                    <a:bodyPr/>
                    <a:lstStyle/>
                    <a:p>
                      <a:r>
                        <a:rPr lang="en-US" sz="1800" b="1" dirty="0" smtClean="0"/>
                        <a:t>Reynolds Lighting Supply</a:t>
                      </a:r>
                      <a:r>
                        <a:rPr lang="en-US" sz="1800" b="1" baseline="0" dirty="0" smtClean="0"/>
                        <a:t> Co</a:t>
                      </a:r>
                      <a:endParaRPr lang="en-US" sz="1800" b="1" dirty="0"/>
                    </a:p>
                  </a:txBody>
                  <a:tcPr/>
                </a:tc>
                <a:tc>
                  <a:txBody>
                    <a:bodyPr/>
                    <a:lstStyle/>
                    <a:p>
                      <a:r>
                        <a:rPr lang="en-US" sz="1800" b="1" dirty="0" smtClean="0"/>
                        <a:t>B3 Enterprises LLC</a:t>
                      </a:r>
                      <a:endParaRPr lang="en-US" sz="1800" b="1" dirty="0"/>
                    </a:p>
                  </a:txBody>
                  <a:tcPr/>
                </a:tc>
              </a:tr>
              <a:tr h="370840">
                <a:tc>
                  <a:txBody>
                    <a:bodyPr/>
                    <a:lstStyle/>
                    <a:p>
                      <a:r>
                        <a:rPr lang="en-US" sz="1800" b="1" dirty="0" smtClean="0"/>
                        <a:t>Southern Electric Corp</a:t>
                      </a:r>
                      <a:endParaRPr lang="en-US" sz="1800" b="1" dirty="0"/>
                    </a:p>
                  </a:txBody>
                  <a:tcPr/>
                </a:tc>
                <a:tc>
                  <a:txBody>
                    <a:bodyPr/>
                    <a:lstStyle/>
                    <a:p>
                      <a:r>
                        <a:rPr lang="en-US" sz="1800" b="1" dirty="0" smtClean="0"/>
                        <a:t>Accurate Printing </a:t>
                      </a:r>
                      <a:endParaRPr lang="en-US" sz="1800" b="1" dirty="0"/>
                    </a:p>
                  </a:txBody>
                  <a:tcPr/>
                </a:tc>
              </a:tr>
              <a:tr h="370840">
                <a:tc>
                  <a:txBody>
                    <a:bodyPr/>
                    <a:lstStyle/>
                    <a:p>
                      <a:r>
                        <a:rPr lang="en-US" sz="1800" b="1" dirty="0" smtClean="0"/>
                        <a:t>Allegra Design Print Mail/ Ferguson Printing</a:t>
                      </a:r>
                      <a:endParaRPr lang="en-US" sz="1800" b="1" dirty="0"/>
                    </a:p>
                  </a:txBody>
                  <a:tcPr/>
                </a:tc>
                <a:tc>
                  <a:txBody>
                    <a:bodyPr/>
                    <a:lstStyle/>
                    <a:p>
                      <a:r>
                        <a:rPr lang="en-US" sz="1800" b="1" dirty="0" smtClean="0"/>
                        <a:t>HBP Balmar </a:t>
                      </a:r>
                      <a:endParaRPr lang="en-US" sz="1800" b="1" dirty="0"/>
                    </a:p>
                  </a:txBody>
                  <a:tcPr/>
                </a:tc>
              </a:tr>
              <a:tr h="370840">
                <a:tc>
                  <a:txBody>
                    <a:bodyPr/>
                    <a:lstStyle/>
                    <a:p>
                      <a:r>
                        <a:rPr lang="en-US" sz="1800" b="1" dirty="0" smtClean="0"/>
                        <a:t>B&amp;B Printing</a:t>
                      </a:r>
                      <a:endParaRPr lang="en-US" sz="1800" b="1" dirty="0"/>
                    </a:p>
                  </a:txBody>
                  <a:tcPr/>
                </a:tc>
                <a:tc>
                  <a:txBody>
                    <a:bodyPr/>
                    <a:lstStyle/>
                    <a:p>
                      <a:r>
                        <a:rPr lang="en-US" sz="1800" b="1" dirty="0" smtClean="0"/>
                        <a:t>Stafford Printing (Boaz Publishing)</a:t>
                      </a:r>
                      <a:endParaRPr lang="en-US" sz="1800" b="1" dirty="0"/>
                    </a:p>
                  </a:txBody>
                  <a:tcPr/>
                </a:tc>
              </a:tr>
              <a:tr h="370840">
                <a:tc>
                  <a:txBody>
                    <a:bodyPr/>
                    <a:lstStyle/>
                    <a:p>
                      <a:r>
                        <a:rPr lang="en-US" sz="1800" b="1" dirty="0" smtClean="0"/>
                        <a:t>Briggs of VA,</a:t>
                      </a:r>
                      <a:r>
                        <a:rPr lang="en-US" sz="1800" b="1" baseline="0" dirty="0" smtClean="0"/>
                        <a:t> Inc dba Print Source</a:t>
                      </a:r>
                      <a:endParaRPr lang="en-US" sz="1800" b="1" dirty="0"/>
                    </a:p>
                  </a:txBody>
                  <a:tcPr/>
                </a:tc>
                <a:tc>
                  <a:txBody>
                    <a:bodyPr/>
                    <a:lstStyle/>
                    <a:p>
                      <a:r>
                        <a:rPr lang="en-US" sz="1800" b="1" dirty="0" smtClean="0"/>
                        <a:t>Carter Printing</a:t>
                      </a:r>
                      <a:r>
                        <a:rPr lang="en-US" sz="1800" b="1" baseline="0" dirty="0" smtClean="0"/>
                        <a:t> </a:t>
                      </a:r>
                      <a:endParaRPr lang="en-US" sz="1800" b="1" dirty="0"/>
                    </a:p>
                  </a:txBody>
                  <a:tcPr/>
                </a:tc>
              </a:tr>
            </a:tbl>
          </a:graphicData>
        </a:graphic>
      </p:graphicFrame>
    </p:spTree>
    <p:extLst>
      <p:ext uri="{BB962C8B-B14F-4D97-AF65-F5344CB8AC3E}">
        <p14:creationId xmlns:p14="http://schemas.microsoft.com/office/powerpoint/2010/main" val="1281975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Strategic Sourcing</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lnSpcReduction="10000"/>
          </a:bodyPr>
          <a:lstStyle/>
          <a:p>
            <a:r>
              <a:rPr lang="en-US" b="1" dirty="0" smtClean="0"/>
              <a:t>Strategic What </a:t>
            </a:r>
            <a:r>
              <a:rPr lang="en-US" dirty="0" smtClean="0"/>
              <a:t>?</a:t>
            </a:r>
          </a:p>
          <a:p>
            <a:pPr marL="0" indent="0">
              <a:buNone/>
            </a:pPr>
            <a:r>
              <a:rPr lang="en-US" sz="2000" dirty="0" smtClean="0"/>
              <a:t>An approach to supply chain management that formalizes the way that information is gathered and used so than an organization can leverage consolidated purchasing power to find best value in the market place.</a:t>
            </a:r>
          </a:p>
          <a:p>
            <a:pPr marL="0" indent="0">
              <a:buNone/>
            </a:pPr>
            <a:r>
              <a:rPr lang="en-US" b="1" u="sng" dirty="0" smtClean="0"/>
              <a:t>Least advantageous </a:t>
            </a:r>
            <a:r>
              <a:rPr lang="en-US" dirty="0" smtClean="0"/>
              <a:t>– identify need, purchase locally, pay </a:t>
            </a:r>
            <a:r>
              <a:rPr lang="en-US" dirty="0"/>
              <a:t>m</a:t>
            </a:r>
            <a:r>
              <a:rPr lang="en-US" dirty="0" smtClean="0"/>
              <a:t>arket price.</a:t>
            </a:r>
          </a:p>
          <a:p>
            <a:pPr marL="0" indent="0">
              <a:buNone/>
            </a:pPr>
            <a:r>
              <a:rPr lang="en-US" b="1" u="sng" dirty="0" smtClean="0"/>
              <a:t>Better</a:t>
            </a:r>
            <a:r>
              <a:rPr lang="en-US" dirty="0" smtClean="0"/>
              <a:t>- Identify anticipated spend over a defined period, establish contract, include desk-top-delivery, or other perks</a:t>
            </a:r>
          </a:p>
          <a:p>
            <a:pPr marL="0" indent="0">
              <a:buNone/>
            </a:pPr>
            <a:r>
              <a:rPr lang="en-US" b="1" u="sng" dirty="0" smtClean="0"/>
              <a:t>Best</a:t>
            </a:r>
            <a:r>
              <a:rPr lang="en-US" dirty="0" smtClean="0"/>
              <a:t>- Identify anticipated spend, high frequency needs, establish relationship w/Supplier, guarantee discounts, best pricing on high frequency items, rebates with increasing spend, punch-out catalog.   Long term solution.</a:t>
            </a:r>
            <a:endParaRPr lang="en-US" dirty="0"/>
          </a:p>
        </p:txBody>
      </p:sp>
    </p:spTree>
    <p:extLst>
      <p:ext uri="{BB962C8B-B14F-4D97-AF65-F5344CB8AC3E}">
        <p14:creationId xmlns:p14="http://schemas.microsoft.com/office/powerpoint/2010/main" val="2648669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4018"/>
            <a:ext cx="7772400" cy="1143000"/>
          </a:xfrm>
        </p:spPr>
        <p:txBody>
          <a:bodyPr>
            <a:normAutofit/>
          </a:bodyPr>
          <a:lstStyle/>
          <a:p>
            <a:pPr algn="ctr"/>
            <a:r>
              <a:rPr lang="en-US" sz="4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Strategic Sourcing </a:t>
            </a:r>
            <a:endPar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a:bodyPr>
          <a:lstStyle/>
          <a:p>
            <a:pPr marL="0" indent="0">
              <a:buNone/>
            </a:pPr>
            <a:r>
              <a:rPr lang="en-US" b="1" u="sng" dirty="0" smtClean="0"/>
              <a:t>Strategic Sourcing</a:t>
            </a:r>
          </a:p>
          <a:p>
            <a:r>
              <a:rPr lang="en-US" dirty="0" smtClean="0"/>
              <a:t>Virginia </a:t>
            </a:r>
            <a:r>
              <a:rPr lang="en-US" dirty="0"/>
              <a:t>Higher Education Procurement </a:t>
            </a:r>
            <a:r>
              <a:rPr lang="en-US" dirty="0" smtClean="0"/>
              <a:t>Cooperative “VHEPC” -11Virginia </a:t>
            </a:r>
            <a:r>
              <a:rPr lang="en-US" dirty="0"/>
              <a:t>colleges and universities and </a:t>
            </a:r>
            <a:r>
              <a:rPr lang="en-US" dirty="0" smtClean="0"/>
              <a:t>VCCS. </a:t>
            </a:r>
          </a:p>
          <a:p>
            <a:r>
              <a:rPr lang="en-US" dirty="0" smtClean="0"/>
              <a:t> </a:t>
            </a:r>
            <a:r>
              <a:rPr lang="en-US" dirty="0"/>
              <a:t>VHEPC’s mission is to identify strategic sourcing opportunities, leverage vendors, and recommend courses of action that advance our members’ strategic sourcing initiatives</a:t>
            </a:r>
            <a:r>
              <a:rPr lang="en-US" dirty="0" smtClean="0"/>
              <a:t>. </a:t>
            </a:r>
          </a:p>
          <a:p>
            <a:r>
              <a:rPr lang="en-US" dirty="0" smtClean="0"/>
              <a:t>Collective “addressable” spend $700M</a:t>
            </a:r>
            <a:endParaRPr lang="en-US" dirty="0"/>
          </a:p>
          <a:p>
            <a:r>
              <a:rPr lang="en-US" dirty="0" smtClean="0"/>
              <a:t>Current Contract examples:  Office Supplies, Lab Supplies, Microsoft </a:t>
            </a:r>
            <a:r>
              <a:rPr lang="en-US" dirty="0" err="1" smtClean="0"/>
              <a:t>SurfacePro</a:t>
            </a:r>
            <a:r>
              <a:rPr lang="en-US" dirty="0" smtClean="0"/>
              <a:t>, Maintenance Repair &amp; Operating </a:t>
            </a:r>
          </a:p>
          <a:p>
            <a:pPr marL="0" indent="0">
              <a:buNone/>
            </a:pPr>
            <a:endParaRPr lang="en-US" dirty="0" smtClean="0"/>
          </a:p>
        </p:txBody>
      </p:sp>
    </p:spTree>
    <p:extLst>
      <p:ext uri="{BB962C8B-B14F-4D97-AF65-F5344CB8AC3E}">
        <p14:creationId xmlns:p14="http://schemas.microsoft.com/office/powerpoint/2010/main" val="278745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Client Relations Management “CRM”</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a:bodyPr>
          <a:lstStyle/>
          <a:p>
            <a:pPr marL="0" indent="0">
              <a:buNone/>
            </a:pPr>
            <a:r>
              <a:rPr lang="en-US" dirty="0" smtClean="0"/>
              <a:t>Alignment </a:t>
            </a:r>
            <a:r>
              <a:rPr lang="en-US" dirty="0"/>
              <a:t>of </a:t>
            </a:r>
            <a:r>
              <a:rPr lang="en-US" dirty="0" smtClean="0"/>
              <a:t>Departments : Buyers</a:t>
            </a:r>
          </a:p>
          <a:p>
            <a:pPr marL="0" indent="0">
              <a:buNone/>
            </a:pPr>
            <a:endParaRPr lang="en-US" dirty="0"/>
          </a:p>
          <a:p>
            <a:pPr marL="0" indent="0">
              <a:buNone/>
            </a:pPr>
            <a:r>
              <a:rPr lang="en-US" dirty="0" smtClean="0"/>
              <a:t>Initial </a:t>
            </a:r>
            <a:r>
              <a:rPr lang="en-US" dirty="0"/>
              <a:t>targets are high spend/high risk </a:t>
            </a:r>
            <a:r>
              <a:rPr lang="en-US" dirty="0" smtClean="0"/>
              <a:t>departments, such as:  Facilities, IT, Admissions, Athletics, SAE, Res Life, Libraries, Police/Safety</a:t>
            </a:r>
          </a:p>
          <a:p>
            <a:pPr marL="0" indent="0">
              <a:buNone/>
            </a:pPr>
            <a:endParaRPr lang="en-US" dirty="0" smtClean="0"/>
          </a:p>
          <a:p>
            <a:pPr marL="0" indent="0">
              <a:buNone/>
            </a:pPr>
            <a:r>
              <a:rPr lang="en-US" dirty="0" smtClean="0"/>
              <a:t>Goal</a:t>
            </a:r>
            <a:r>
              <a:rPr lang="en-US" dirty="0"/>
              <a:t>:  Establish close relationship with departments to understand needs, analyze expenditures, seek opportunities, establish contracts to support needs, assist with forecast of future needs/plans where possible.</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48445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Savings and Cost Avoidance</a:t>
            </a:r>
            <a:endParaRPr lang="en-US"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219669544"/>
              </p:ext>
            </p:extLst>
          </p:nvPr>
        </p:nvGraphicFramePr>
        <p:xfrm>
          <a:off x="609599" y="1417647"/>
          <a:ext cx="7848600" cy="5267896"/>
        </p:xfrm>
        <a:graphic>
          <a:graphicData uri="http://schemas.openxmlformats.org/drawingml/2006/table">
            <a:tbl>
              <a:tblPr>
                <a:tableStyleId>{5C22544A-7EE6-4342-B048-85BDC9FD1C3A}</a:tableStyleId>
              </a:tblPr>
              <a:tblGrid>
                <a:gridCol w="703000"/>
                <a:gridCol w="403054"/>
                <a:gridCol w="843598"/>
                <a:gridCol w="1359133"/>
                <a:gridCol w="1812176"/>
                <a:gridCol w="937333"/>
                <a:gridCol w="965453"/>
                <a:gridCol w="824853"/>
              </a:tblGrid>
              <a:tr h="120387">
                <a:tc gridSpan="8">
                  <a:txBody>
                    <a:bodyPr/>
                    <a:lstStyle/>
                    <a:p>
                      <a:pPr algn="ctr" fontAlgn="b"/>
                      <a:r>
                        <a:rPr lang="en-US" sz="800" u="none" strike="noStrike" dirty="0">
                          <a:effectLst/>
                        </a:rPr>
                        <a:t>SAVINGS/COST AVOIDANCE</a:t>
                      </a:r>
                      <a:endParaRPr lang="en-US" sz="800" b="1" i="0" u="none" strike="noStrike" dirty="0">
                        <a:solidFill>
                          <a:srgbClr val="000000"/>
                        </a:solidFill>
                        <a:effectLst/>
                        <a:latin typeface="Calibri" panose="020F0502020204030204" pitchFamily="34" charset="0"/>
                      </a:endParaRPr>
                    </a:p>
                  </a:txBody>
                  <a:tcPr marL="6710" marR="6710" marT="671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6046">
                <a:tc rowSpan="2">
                  <a:txBody>
                    <a:bodyPr/>
                    <a:lstStyle/>
                    <a:p>
                      <a:pPr algn="ctr" fontAlgn="b"/>
                      <a:r>
                        <a:rPr lang="en-US" sz="1050" u="none" strike="noStrike">
                          <a:effectLst/>
                        </a:rPr>
                        <a:t>Date</a:t>
                      </a:r>
                      <a:endParaRPr lang="en-US" sz="1050" b="1" i="0" u="none" strike="noStrike">
                        <a:solidFill>
                          <a:srgbClr val="000000"/>
                        </a:solidFill>
                        <a:effectLst/>
                        <a:latin typeface="Calibri" panose="020F0502020204030204" pitchFamily="34" charset="0"/>
                      </a:endParaRPr>
                    </a:p>
                  </a:txBody>
                  <a:tcPr marL="6710" marR="6710" marT="6710" marB="0" anchor="b"/>
                </a:tc>
                <a:tc rowSpan="2">
                  <a:txBody>
                    <a:bodyPr/>
                    <a:lstStyle/>
                    <a:p>
                      <a:pPr algn="ctr" fontAlgn="b"/>
                      <a:r>
                        <a:rPr lang="en-US" sz="1050" u="none" strike="noStrike">
                          <a:effectLst/>
                        </a:rPr>
                        <a:t>Buyer</a:t>
                      </a:r>
                      <a:endParaRPr lang="en-US" sz="1050" b="1" i="0" u="none" strike="noStrike">
                        <a:solidFill>
                          <a:srgbClr val="000000"/>
                        </a:solidFill>
                        <a:effectLst/>
                        <a:latin typeface="Calibri" panose="020F0502020204030204" pitchFamily="34" charset="0"/>
                      </a:endParaRPr>
                    </a:p>
                  </a:txBody>
                  <a:tcPr marL="6710" marR="6710" marT="6710" marB="0" anchor="b"/>
                </a:tc>
                <a:tc rowSpan="2">
                  <a:txBody>
                    <a:bodyPr/>
                    <a:lstStyle/>
                    <a:p>
                      <a:pPr algn="ctr" fontAlgn="b"/>
                      <a:r>
                        <a:rPr lang="en-US" sz="1050" u="none" strike="noStrike">
                          <a:effectLst/>
                        </a:rPr>
                        <a:t>Dept</a:t>
                      </a:r>
                      <a:endParaRPr lang="en-US" sz="1050" b="1" i="0" u="none" strike="noStrike">
                        <a:solidFill>
                          <a:srgbClr val="000000"/>
                        </a:solidFill>
                        <a:effectLst/>
                        <a:latin typeface="Calibri" panose="020F0502020204030204" pitchFamily="34" charset="0"/>
                      </a:endParaRPr>
                    </a:p>
                  </a:txBody>
                  <a:tcPr marL="6710" marR="6710" marT="6710" marB="0" anchor="b"/>
                </a:tc>
                <a:tc rowSpan="2">
                  <a:txBody>
                    <a:bodyPr/>
                    <a:lstStyle/>
                    <a:p>
                      <a:pPr algn="ctr" fontAlgn="b"/>
                      <a:r>
                        <a:rPr lang="en-US" sz="1050" u="none" strike="noStrike">
                          <a:effectLst/>
                        </a:rPr>
                        <a:t>PO, BPO, or Contract #</a:t>
                      </a:r>
                      <a:endParaRPr lang="en-US" sz="1050" b="1" i="0" u="none" strike="noStrike">
                        <a:solidFill>
                          <a:srgbClr val="000000"/>
                        </a:solidFill>
                        <a:effectLst/>
                        <a:latin typeface="Calibri" panose="020F0502020204030204" pitchFamily="34" charset="0"/>
                      </a:endParaRPr>
                    </a:p>
                  </a:txBody>
                  <a:tcPr marL="6710" marR="6710" marT="6710" marB="0" anchor="b"/>
                </a:tc>
                <a:tc rowSpan="2">
                  <a:txBody>
                    <a:bodyPr/>
                    <a:lstStyle/>
                    <a:p>
                      <a:pPr algn="ctr" fontAlgn="b"/>
                      <a:r>
                        <a:rPr lang="en-US" sz="1050" u="none" strike="noStrike">
                          <a:effectLst/>
                        </a:rPr>
                        <a:t>Vendor</a:t>
                      </a:r>
                      <a:endParaRPr lang="en-US" sz="1050" b="1" i="0" u="none" strike="noStrike">
                        <a:solidFill>
                          <a:srgbClr val="000000"/>
                        </a:solidFill>
                        <a:effectLst/>
                        <a:latin typeface="Calibri" panose="020F0502020204030204" pitchFamily="34" charset="0"/>
                      </a:endParaRPr>
                    </a:p>
                  </a:txBody>
                  <a:tcPr marL="6710" marR="6710" marT="6710" marB="0" anchor="b"/>
                </a:tc>
                <a:tc gridSpan="3">
                  <a:txBody>
                    <a:bodyPr/>
                    <a:lstStyle/>
                    <a:p>
                      <a:pPr algn="ctr" fontAlgn="b"/>
                      <a:r>
                        <a:rPr lang="en-US" sz="1050" u="none" strike="noStrike">
                          <a:effectLst/>
                        </a:rPr>
                        <a:t>Annual</a:t>
                      </a:r>
                      <a:endParaRPr lang="en-US" sz="1050" b="1" i="0" u="none" strike="noStrike">
                        <a:solidFill>
                          <a:srgbClr val="000000"/>
                        </a:solidFill>
                        <a:effectLst/>
                        <a:latin typeface="Calibri" panose="020F0502020204030204" pitchFamily="34" charset="0"/>
                      </a:endParaRPr>
                    </a:p>
                  </a:txBody>
                  <a:tcPr marL="6710" marR="6710" marT="6710" marB="0" anchor="b"/>
                </a:tc>
                <a:tc hMerge="1">
                  <a:txBody>
                    <a:bodyPr/>
                    <a:lstStyle/>
                    <a:p>
                      <a:endParaRPr lang="en-US"/>
                    </a:p>
                  </a:txBody>
                  <a:tcPr/>
                </a:tc>
                <a:tc hMerge="1">
                  <a:txBody>
                    <a:bodyPr/>
                    <a:lstStyle/>
                    <a:p>
                      <a:endParaRPr lang="en-US"/>
                    </a:p>
                  </a:txBody>
                  <a:tcPr/>
                </a:tc>
              </a:tr>
              <a:tr h="15604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50" u="none" strike="noStrike">
                          <a:effectLst/>
                        </a:rPr>
                        <a:t>Cost Savings</a:t>
                      </a:r>
                      <a:endParaRPr lang="en-US" sz="1050" b="1" i="0" u="none" strike="noStrike">
                        <a:solidFill>
                          <a:srgbClr val="000000"/>
                        </a:solidFill>
                        <a:effectLst/>
                        <a:latin typeface="Calibri" panose="020F0502020204030204" pitchFamily="34" charset="0"/>
                      </a:endParaRPr>
                    </a:p>
                  </a:txBody>
                  <a:tcPr marL="6710" marR="6710" marT="6710" marB="0" anchor="b"/>
                </a:tc>
                <a:tc>
                  <a:txBody>
                    <a:bodyPr/>
                    <a:lstStyle/>
                    <a:p>
                      <a:pPr algn="ctr" fontAlgn="b"/>
                      <a:r>
                        <a:rPr lang="en-US" sz="1050" u="none" strike="noStrike">
                          <a:effectLst/>
                        </a:rPr>
                        <a:t>Cost Avoidance</a:t>
                      </a:r>
                      <a:endParaRPr lang="en-US" sz="1050" b="1" i="0" u="none" strike="noStrike">
                        <a:solidFill>
                          <a:srgbClr val="000000"/>
                        </a:solidFill>
                        <a:effectLst/>
                        <a:latin typeface="Calibri" panose="020F0502020204030204" pitchFamily="34" charset="0"/>
                      </a:endParaRPr>
                    </a:p>
                  </a:txBody>
                  <a:tcPr marL="6710" marR="6710" marT="6710" marB="0" anchor="b"/>
                </a:tc>
                <a:tc>
                  <a:txBody>
                    <a:bodyPr/>
                    <a:lstStyle/>
                    <a:p>
                      <a:pPr algn="ctr" fontAlgn="b"/>
                      <a:r>
                        <a:rPr lang="en-US" sz="1050" u="none" strike="noStrike">
                          <a:effectLst/>
                        </a:rPr>
                        <a:t>Value Add</a:t>
                      </a:r>
                      <a:endParaRPr lang="en-US" sz="1050" b="1" i="0" u="none" strike="noStrike">
                        <a:solidFill>
                          <a:srgbClr val="000000"/>
                        </a:solidFill>
                        <a:effectLst/>
                        <a:latin typeface="Calibri" panose="020F0502020204030204" pitchFamily="34" charset="0"/>
                      </a:endParaRPr>
                    </a:p>
                  </a:txBody>
                  <a:tcPr marL="6710" marR="6710" marT="6710" marB="0" anchor="b"/>
                </a:tc>
              </a:tr>
              <a:tr h="156046">
                <a:tc>
                  <a:txBody>
                    <a:bodyPr/>
                    <a:lstStyle/>
                    <a:p>
                      <a:pPr algn="l" fontAlgn="ctr"/>
                      <a:r>
                        <a:rPr lang="en-US" sz="1050" u="none" strike="noStrike">
                          <a:effectLst/>
                        </a:rPr>
                        <a:t>7/24/2015</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MSP</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Facilities</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16-QQ209052</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Inge Equipment Co., Inc.</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          3,000.00 </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a:t>
                      </a:r>
                      <a:endParaRPr lang="en-US" sz="1050" b="0" i="0" u="none" strike="noStrike">
                        <a:solidFill>
                          <a:srgbClr val="000000"/>
                        </a:solidFill>
                        <a:effectLst/>
                        <a:latin typeface="Calibri" panose="020F0502020204030204" pitchFamily="34" charset="0"/>
                      </a:endParaRPr>
                    </a:p>
                  </a:txBody>
                  <a:tcPr marL="6710" marR="6710" marT="6710" marB="0" anchor="ctr"/>
                </a:tc>
              </a:tr>
              <a:tr h="156046">
                <a:tc>
                  <a:txBody>
                    <a:bodyPr/>
                    <a:lstStyle/>
                    <a:p>
                      <a:pPr algn="l" fontAlgn="ctr"/>
                      <a:r>
                        <a:rPr lang="en-US" sz="1050" u="none" strike="noStrike">
                          <a:effectLst/>
                        </a:rPr>
                        <a:t>8/24/2015</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MM</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IT</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UCPUMW 15-363</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CoxCom</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        58,860.00 </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    91,300.00 </a:t>
                      </a:r>
                      <a:endParaRPr lang="en-US" sz="1050" b="0" i="0" u="none" strike="noStrike">
                        <a:solidFill>
                          <a:srgbClr val="000000"/>
                        </a:solidFill>
                        <a:effectLst/>
                        <a:latin typeface="Calibri" panose="020F0502020204030204" pitchFamily="34" charset="0"/>
                      </a:endParaRPr>
                    </a:p>
                  </a:txBody>
                  <a:tcPr marL="6710" marR="6710" marT="6710" marB="0" anchor="ctr"/>
                </a:tc>
              </a:tr>
              <a:tr h="156046">
                <a:tc>
                  <a:txBody>
                    <a:bodyPr/>
                    <a:lstStyle/>
                    <a:p>
                      <a:pPr algn="l" fontAlgn="ctr"/>
                      <a:r>
                        <a:rPr lang="en-US" sz="1050" u="none" strike="noStrike">
                          <a:effectLst/>
                        </a:rPr>
                        <a:t>9/22/2015</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PC</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Admissions</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UCPUMW 16-410</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Cappex</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          4,000.00 </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a:t>
                      </a:r>
                      <a:endParaRPr lang="en-US" sz="1050" b="0" i="0" u="none" strike="noStrike">
                        <a:solidFill>
                          <a:srgbClr val="000000"/>
                        </a:solidFill>
                        <a:effectLst/>
                        <a:latin typeface="Calibri" panose="020F0502020204030204" pitchFamily="34" charset="0"/>
                      </a:endParaRPr>
                    </a:p>
                  </a:txBody>
                  <a:tcPr marL="6710" marR="6710" marT="6710" marB="0" anchor="ctr"/>
                </a:tc>
              </a:tr>
              <a:tr h="156046">
                <a:tc>
                  <a:txBody>
                    <a:bodyPr/>
                    <a:lstStyle/>
                    <a:p>
                      <a:pPr algn="l" fontAlgn="ctr"/>
                      <a:r>
                        <a:rPr lang="en-US" sz="1050" u="none" strike="noStrike">
                          <a:effectLst/>
                        </a:rPr>
                        <a:t>9/18/2015</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PC</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Capital Outlay</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UCPUMW 16-470</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Furniture Vendors (Multiple)</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        37,918.31 </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dirty="0">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a:t>
                      </a:r>
                      <a:endParaRPr lang="en-US" sz="1050" b="0" i="0" u="none" strike="noStrike">
                        <a:solidFill>
                          <a:srgbClr val="000000"/>
                        </a:solidFill>
                        <a:effectLst/>
                        <a:latin typeface="Calibri" panose="020F0502020204030204" pitchFamily="34" charset="0"/>
                      </a:endParaRPr>
                    </a:p>
                  </a:txBody>
                  <a:tcPr marL="6710" marR="6710" marT="6710" marB="0" anchor="ctr"/>
                </a:tc>
              </a:tr>
              <a:tr h="206104">
                <a:tc>
                  <a:txBody>
                    <a:bodyPr/>
                    <a:lstStyle/>
                    <a:p>
                      <a:pPr algn="l" fontAlgn="ctr"/>
                      <a:r>
                        <a:rPr lang="en-US" sz="1050" u="none" strike="noStrike">
                          <a:effectLst/>
                        </a:rPr>
                        <a:t>Pending</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PC</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Res. Life</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Invoice Correction</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Foliot Furniture, Inc.</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              473.63 </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a:t>
                      </a:r>
                      <a:endParaRPr lang="en-US" sz="1050" b="0" i="0" u="none" strike="noStrike">
                        <a:solidFill>
                          <a:srgbClr val="000000"/>
                        </a:solidFill>
                        <a:effectLst/>
                        <a:latin typeface="Calibri" panose="020F0502020204030204" pitchFamily="34" charset="0"/>
                      </a:endParaRPr>
                    </a:p>
                  </a:txBody>
                  <a:tcPr marL="6710" marR="6710" marT="6710" marB="0" anchor="ctr"/>
                </a:tc>
              </a:tr>
              <a:tr h="156046">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PC</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VisualZen </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          1,200.00 </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a:t>
                      </a:r>
                      <a:endParaRPr lang="en-US" sz="1050" b="0" i="0" u="none" strike="noStrike">
                        <a:solidFill>
                          <a:srgbClr val="000000"/>
                        </a:solidFill>
                        <a:effectLst/>
                        <a:latin typeface="Calibri" panose="020F0502020204030204" pitchFamily="34" charset="0"/>
                      </a:endParaRPr>
                    </a:p>
                  </a:txBody>
                  <a:tcPr marL="6710" marR="6710" marT="6710" marB="0" anchor="ctr"/>
                </a:tc>
              </a:tr>
              <a:tr h="156046">
                <a:tc>
                  <a:txBody>
                    <a:bodyPr/>
                    <a:lstStyle/>
                    <a:p>
                      <a:pPr algn="r" fontAlgn="ctr"/>
                      <a:r>
                        <a:rPr lang="en-US" sz="1050" u="none" strike="noStrike">
                          <a:effectLst/>
                        </a:rPr>
                        <a:t>11/6/2015</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JD</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Biology </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EP2313284</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Water-Jacketed CO2 incubator </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          1,940.10 </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a:t>
                      </a:r>
                      <a:endParaRPr lang="en-US" sz="1050" b="0" i="0" u="none" strike="noStrike">
                        <a:solidFill>
                          <a:srgbClr val="000000"/>
                        </a:solidFill>
                        <a:effectLst/>
                        <a:latin typeface="Calibri" panose="020F0502020204030204" pitchFamily="34" charset="0"/>
                      </a:endParaRPr>
                    </a:p>
                  </a:txBody>
                  <a:tcPr marL="6710" marR="6710" marT="6710" marB="0" anchor="ctr"/>
                </a:tc>
              </a:tr>
              <a:tr h="156046">
                <a:tc>
                  <a:txBody>
                    <a:bodyPr/>
                    <a:lstStyle/>
                    <a:p>
                      <a:pPr algn="r" fontAlgn="ctr"/>
                      <a:r>
                        <a:rPr lang="en-US" sz="1050" u="none" strike="noStrike">
                          <a:effectLst/>
                        </a:rPr>
                        <a:t>11/6/2015</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JD</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Biology </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EP2313284</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Excella 24 Benchtop Shaker </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          1,709.10 </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a:t>
                      </a:r>
                      <a:endParaRPr lang="en-US" sz="1050" b="0" i="0" u="none" strike="noStrike">
                        <a:solidFill>
                          <a:srgbClr val="000000"/>
                        </a:solidFill>
                        <a:effectLst/>
                        <a:latin typeface="Calibri" panose="020F0502020204030204" pitchFamily="34" charset="0"/>
                      </a:endParaRPr>
                    </a:p>
                  </a:txBody>
                  <a:tcPr marL="6710" marR="6710" marT="6710" marB="0" anchor="ctr"/>
                </a:tc>
              </a:tr>
              <a:tr h="206104">
                <a:tc>
                  <a:txBody>
                    <a:bodyPr/>
                    <a:lstStyle/>
                    <a:p>
                      <a:pPr algn="r" fontAlgn="ctr"/>
                      <a:r>
                        <a:rPr lang="en-US" sz="1050" u="none" strike="noStrike">
                          <a:effectLst/>
                        </a:rPr>
                        <a:t>11/6/2015</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JD</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Biology </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EP2313284</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Wellwash versa mircoplate</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              918.00 </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a:t>
                      </a:r>
                      <a:endParaRPr lang="en-US" sz="1050" b="0" i="0" u="none" strike="noStrike">
                        <a:solidFill>
                          <a:srgbClr val="000000"/>
                        </a:solidFill>
                        <a:effectLst/>
                        <a:latin typeface="Calibri" panose="020F0502020204030204" pitchFamily="34" charset="0"/>
                      </a:endParaRPr>
                    </a:p>
                  </a:txBody>
                  <a:tcPr marL="6710" marR="6710" marT="6710" marB="0" anchor="ctr"/>
                </a:tc>
              </a:tr>
              <a:tr h="156046">
                <a:tc>
                  <a:txBody>
                    <a:bodyPr/>
                    <a:lstStyle/>
                    <a:p>
                      <a:pPr algn="r" fontAlgn="ctr"/>
                      <a:r>
                        <a:rPr lang="en-US" sz="1050" u="none" strike="noStrike">
                          <a:effectLst/>
                        </a:rPr>
                        <a:t>11/18/2015</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JD</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Chemistry</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EP2312763</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Gas chromatograph system </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          6,720.35 </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a:t>
                      </a:r>
                      <a:endParaRPr lang="en-US" sz="1050" b="0" i="0" u="none" strike="noStrike">
                        <a:solidFill>
                          <a:srgbClr val="000000"/>
                        </a:solidFill>
                        <a:effectLst/>
                        <a:latin typeface="Calibri" panose="020F0502020204030204" pitchFamily="34" charset="0"/>
                      </a:endParaRPr>
                    </a:p>
                  </a:txBody>
                  <a:tcPr marL="6710" marR="6710" marT="6710" marB="0" anchor="ctr"/>
                </a:tc>
              </a:tr>
              <a:tr h="305812">
                <a:tc>
                  <a:txBody>
                    <a:bodyPr/>
                    <a:lstStyle/>
                    <a:p>
                      <a:pPr algn="r" fontAlgn="ctr"/>
                      <a:r>
                        <a:rPr lang="en-US" sz="1050" u="none" strike="noStrike">
                          <a:effectLst/>
                        </a:rPr>
                        <a:t>11/20/2015</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JD</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Disability services</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EP2314216</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Snap Scanner </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              195.00 </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a:t>
                      </a:r>
                      <a:endParaRPr lang="en-US" sz="1050" b="0" i="0" u="none" strike="noStrike">
                        <a:solidFill>
                          <a:srgbClr val="000000"/>
                        </a:solidFill>
                        <a:effectLst/>
                        <a:latin typeface="Calibri" panose="020F0502020204030204" pitchFamily="34" charset="0"/>
                      </a:endParaRPr>
                    </a:p>
                  </a:txBody>
                  <a:tcPr marL="6710" marR="6710" marT="6710" marB="0" anchor="ctr"/>
                </a:tc>
              </a:tr>
              <a:tr h="156046">
                <a:tc>
                  <a:txBody>
                    <a:bodyPr/>
                    <a:lstStyle/>
                    <a:p>
                      <a:pPr algn="r" fontAlgn="ctr"/>
                      <a:r>
                        <a:rPr lang="en-US" sz="1050" u="none" strike="noStrike">
                          <a:effectLst/>
                        </a:rPr>
                        <a:t>12/2/2015</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JD</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Biology </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QQ211213</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Arabidopsis Growth Chamber</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                40.00 </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a:t>
                      </a:r>
                      <a:endParaRPr lang="en-US" sz="1050" b="0" i="0" u="none" strike="noStrike">
                        <a:solidFill>
                          <a:srgbClr val="000000"/>
                        </a:solidFill>
                        <a:effectLst/>
                        <a:latin typeface="Calibri" panose="020F0502020204030204" pitchFamily="34" charset="0"/>
                      </a:endParaRPr>
                    </a:p>
                  </a:txBody>
                  <a:tcPr marL="6710" marR="6710" marT="6710" marB="0" anchor="ctr"/>
                </a:tc>
              </a:tr>
              <a:tr h="305812">
                <a:tc>
                  <a:txBody>
                    <a:bodyPr/>
                    <a:lstStyle/>
                    <a:p>
                      <a:pPr algn="r" fontAlgn="ctr"/>
                      <a:r>
                        <a:rPr lang="en-US" sz="1050" u="none" strike="noStrike">
                          <a:effectLst/>
                        </a:rPr>
                        <a:t>12/3/2015</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JD</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Disability services</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EP2318342</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Desktop Electronic Magnifier</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              500.00 </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a:t>
                      </a:r>
                      <a:endParaRPr lang="en-US" sz="1050" b="0" i="0" u="none" strike="noStrike">
                        <a:solidFill>
                          <a:srgbClr val="000000"/>
                        </a:solidFill>
                        <a:effectLst/>
                        <a:latin typeface="Calibri" panose="020F0502020204030204" pitchFamily="34" charset="0"/>
                      </a:endParaRPr>
                    </a:p>
                  </a:txBody>
                  <a:tcPr marL="6710" marR="6710" marT="6710" marB="0" anchor="ctr"/>
                </a:tc>
              </a:tr>
              <a:tr h="156046">
                <a:tc>
                  <a:txBody>
                    <a:bodyPr/>
                    <a:lstStyle/>
                    <a:p>
                      <a:pPr algn="r" fontAlgn="ctr"/>
                      <a:r>
                        <a:rPr lang="en-US" sz="1050" u="none" strike="noStrike">
                          <a:effectLst/>
                        </a:rPr>
                        <a:t>12/10/2015</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MM</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Library</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EP2321652</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Scannx</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          1,769.00 </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a:t>
                      </a:r>
                      <a:endParaRPr lang="en-US" sz="1050" b="0" i="0" u="none" strike="noStrike">
                        <a:solidFill>
                          <a:srgbClr val="000000"/>
                        </a:solidFill>
                        <a:effectLst/>
                        <a:latin typeface="Calibri" panose="020F0502020204030204" pitchFamily="34" charset="0"/>
                      </a:endParaRPr>
                    </a:p>
                  </a:txBody>
                  <a:tcPr marL="6710" marR="6710" marT="6710" marB="0" anchor="ctr"/>
                </a:tc>
              </a:tr>
              <a:tr h="156046">
                <a:tc>
                  <a:txBody>
                    <a:bodyPr/>
                    <a:lstStyle/>
                    <a:p>
                      <a:pPr algn="r" fontAlgn="ctr"/>
                      <a:r>
                        <a:rPr lang="en-US" sz="1050" u="none" strike="noStrike">
                          <a:effectLst/>
                        </a:rPr>
                        <a:t>12/11/2015</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MM</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Library</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UCPUMW 15-437</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ProQuest LLC</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        12,821.00 </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a:t>
                      </a:r>
                      <a:endParaRPr lang="en-US" sz="1050" b="0" i="0" u="none" strike="noStrike">
                        <a:solidFill>
                          <a:srgbClr val="000000"/>
                        </a:solidFill>
                        <a:effectLst/>
                        <a:latin typeface="Calibri" panose="020F0502020204030204" pitchFamily="34" charset="0"/>
                      </a:endParaRPr>
                    </a:p>
                  </a:txBody>
                  <a:tcPr marL="6710" marR="6710" marT="6710" marB="0" anchor="ctr"/>
                </a:tc>
              </a:tr>
              <a:tr h="156046">
                <a:tc>
                  <a:txBody>
                    <a:bodyPr/>
                    <a:lstStyle/>
                    <a:p>
                      <a:pPr algn="r" fontAlgn="ctr"/>
                      <a:r>
                        <a:rPr lang="en-US" sz="1050" u="none" strike="noStrike">
                          <a:effectLst/>
                        </a:rPr>
                        <a:t>12/31/2015</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MSP</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Campus Wide</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UCPUMW 15-327</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Hyatt Place</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b"/>
                      <a:endParaRPr lang="en-US" sz="1050" b="0" i="0" u="none" strike="noStrike">
                        <a:solidFill>
                          <a:srgbClr val="000000"/>
                        </a:solidFill>
                        <a:effectLst/>
                        <a:latin typeface="Calibri" panose="020F0502020204030204" pitchFamily="34" charset="0"/>
                      </a:endParaRPr>
                    </a:p>
                  </a:txBody>
                  <a:tcPr marL="6710" marR="6710" marT="6710" marB="0" anchor="b"/>
                </a:tc>
                <a:tc>
                  <a:txBody>
                    <a:bodyPr/>
                    <a:lstStyle/>
                    <a:p>
                      <a:pPr algn="l" fontAlgn="ctr"/>
                      <a:r>
                        <a:rPr lang="en-US" sz="1050" u="none" strike="noStrike">
                          <a:effectLst/>
                        </a:rPr>
                        <a:t> $           8,010.00 </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a:t>
                      </a:r>
                      <a:endParaRPr lang="en-US" sz="1050" b="0" i="0" u="none" strike="noStrike">
                        <a:solidFill>
                          <a:srgbClr val="000000"/>
                        </a:solidFill>
                        <a:effectLst/>
                        <a:latin typeface="Calibri" panose="020F0502020204030204" pitchFamily="34" charset="0"/>
                      </a:endParaRPr>
                    </a:p>
                  </a:txBody>
                  <a:tcPr marL="6710" marR="6710" marT="6710" marB="0" anchor="ctr"/>
                </a:tc>
              </a:tr>
              <a:tr h="156046">
                <a:tc>
                  <a:txBody>
                    <a:bodyPr/>
                    <a:lstStyle/>
                    <a:p>
                      <a:pPr algn="r" fontAlgn="ctr"/>
                      <a:r>
                        <a:rPr lang="en-US" sz="1050" u="none" strike="noStrike">
                          <a:effectLst/>
                        </a:rPr>
                        <a:t>1/4/2016</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MM</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Physics</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EP2327579</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Dell</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                52.54 </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a:t>
                      </a:r>
                      <a:endParaRPr lang="en-US" sz="1050" b="0" i="0" u="none" strike="noStrike">
                        <a:solidFill>
                          <a:srgbClr val="000000"/>
                        </a:solidFill>
                        <a:effectLst/>
                        <a:latin typeface="Calibri" panose="020F0502020204030204" pitchFamily="34" charset="0"/>
                      </a:endParaRPr>
                    </a:p>
                  </a:txBody>
                  <a:tcPr marL="6710" marR="6710" marT="6710" marB="0" anchor="ctr"/>
                </a:tc>
              </a:tr>
              <a:tr h="305812">
                <a:tc>
                  <a:txBody>
                    <a:bodyPr/>
                    <a:lstStyle/>
                    <a:p>
                      <a:pPr algn="r" fontAlgn="ctr"/>
                      <a:r>
                        <a:rPr lang="en-US" sz="1050" u="none" strike="noStrike">
                          <a:effectLst/>
                        </a:rPr>
                        <a:t>2/2/2016</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JD</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Environmental Science </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EP2340110/EP2340384</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it-IT" sz="1050" u="none" strike="noStrike">
                          <a:effectLst/>
                        </a:rPr>
                        <a:t>POL Microscope and Nikon camera </a:t>
                      </a:r>
                      <a:endParaRPr lang="it-IT"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          3,153.19 </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a:t>
                      </a:r>
                      <a:endParaRPr lang="en-US" sz="1050" b="0" i="0" u="none" strike="noStrike">
                        <a:solidFill>
                          <a:srgbClr val="000000"/>
                        </a:solidFill>
                        <a:effectLst/>
                        <a:latin typeface="Calibri" panose="020F0502020204030204" pitchFamily="34" charset="0"/>
                      </a:endParaRPr>
                    </a:p>
                  </a:txBody>
                  <a:tcPr marL="6710" marR="6710" marT="6710" marB="0" anchor="ctr"/>
                </a:tc>
              </a:tr>
              <a:tr h="156046">
                <a:tc>
                  <a:txBody>
                    <a:bodyPr/>
                    <a:lstStyle/>
                    <a:p>
                      <a:pPr algn="r" fontAlgn="ctr"/>
                      <a:r>
                        <a:rPr lang="en-US" sz="1050" u="none" strike="noStrike">
                          <a:effectLst/>
                        </a:rPr>
                        <a:t>2/2/2016</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MSP</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Facilities</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QQ211840</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Lochinvar Storage Tank</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          1,800.00 </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a:t>
                      </a:r>
                      <a:endParaRPr lang="en-US" sz="1050" b="0" i="0" u="none" strike="noStrike">
                        <a:solidFill>
                          <a:srgbClr val="000000"/>
                        </a:solidFill>
                        <a:effectLst/>
                        <a:latin typeface="Calibri" panose="020F0502020204030204" pitchFamily="34" charset="0"/>
                      </a:endParaRPr>
                    </a:p>
                  </a:txBody>
                  <a:tcPr marL="6710" marR="6710" marT="6710" marB="0" anchor="ctr"/>
                </a:tc>
              </a:tr>
              <a:tr h="156046">
                <a:tc>
                  <a:txBody>
                    <a:bodyPr/>
                    <a:lstStyle/>
                    <a:p>
                      <a:pPr algn="r" fontAlgn="ctr"/>
                      <a:r>
                        <a:rPr lang="en-US" sz="1050" u="none" strike="noStrike">
                          <a:effectLst/>
                        </a:rPr>
                        <a:t>6/22/2016</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MSP</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Facilities</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UCPUMW 13-7</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GCA</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          5,977.00 </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a:t>
                      </a:r>
                      <a:endParaRPr lang="en-US" sz="1050" b="0" i="0" u="none" strike="noStrike">
                        <a:solidFill>
                          <a:srgbClr val="000000"/>
                        </a:solidFill>
                        <a:effectLst/>
                        <a:latin typeface="Calibri" panose="020F0502020204030204" pitchFamily="34" charset="0"/>
                      </a:endParaRPr>
                    </a:p>
                  </a:txBody>
                  <a:tcPr marL="6710" marR="6710" marT="6710" marB="0" anchor="ctr"/>
                </a:tc>
              </a:tr>
              <a:tr h="156046">
                <a:tc>
                  <a:txBody>
                    <a:bodyPr/>
                    <a:lstStyle/>
                    <a:p>
                      <a:pPr algn="r" fontAlgn="ctr"/>
                      <a:r>
                        <a:rPr lang="en-US" sz="1050" u="none" strike="noStrike">
                          <a:effectLst/>
                        </a:rPr>
                        <a:t>6/19/2016</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MK</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DTLT</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UCPUMW 16-545</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Reclaim Hosting LLC</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        13,850.00 </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      1,500.00 </a:t>
                      </a:r>
                      <a:endParaRPr lang="en-US" sz="1050" b="0" i="0" u="none" strike="noStrike">
                        <a:solidFill>
                          <a:srgbClr val="000000"/>
                        </a:solidFill>
                        <a:effectLst/>
                        <a:latin typeface="Calibri" panose="020F0502020204030204" pitchFamily="34" charset="0"/>
                      </a:endParaRPr>
                    </a:p>
                  </a:txBody>
                  <a:tcPr marL="6710" marR="6710" marT="6710" marB="0" anchor="ctr"/>
                </a:tc>
              </a:tr>
              <a:tr h="156046">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a:t>
                      </a:r>
                      <a:endParaRPr lang="en-US" sz="1050" b="0" i="0" u="none" strike="noStrike">
                        <a:solidFill>
                          <a:srgbClr val="000000"/>
                        </a:solidFill>
                        <a:effectLst/>
                        <a:latin typeface="Calibri" panose="020F0502020204030204" pitchFamily="34" charset="0"/>
                      </a:endParaRPr>
                    </a:p>
                  </a:txBody>
                  <a:tcPr marL="6710" marR="6710" marT="6710" marB="0" anchor="ctr"/>
                </a:tc>
              </a:tr>
              <a:tr h="156046">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a:t>
                      </a:r>
                      <a:endParaRPr lang="en-US" sz="1050" b="0" i="0" u="none" strike="noStrike">
                        <a:solidFill>
                          <a:srgbClr val="000000"/>
                        </a:solidFill>
                        <a:effectLst/>
                        <a:latin typeface="Calibri" panose="020F0502020204030204" pitchFamily="34" charset="0"/>
                      </a:endParaRPr>
                    </a:p>
                  </a:txBody>
                  <a:tcPr marL="6710" marR="6710" marT="6710" marB="0" anchor="ctr"/>
                </a:tc>
              </a:tr>
              <a:tr h="206104">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r" fontAlgn="ctr"/>
                      <a:r>
                        <a:rPr lang="en-US" sz="1050" u="none" strike="noStrike">
                          <a:effectLst/>
                        </a:rPr>
                        <a:t>Sub Totals:</a:t>
                      </a:r>
                      <a:endParaRPr lang="en-US" sz="1050" b="1"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      156,897.22 </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           8,010.00 </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    92,800.00 </a:t>
                      </a:r>
                      <a:endParaRPr lang="en-US" sz="1050" b="0" i="0" u="none" strike="noStrike">
                        <a:solidFill>
                          <a:srgbClr val="000000"/>
                        </a:solidFill>
                        <a:effectLst/>
                        <a:latin typeface="Calibri" panose="020F0502020204030204" pitchFamily="34" charset="0"/>
                      </a:endParaRPr>
                    </a:p>
                  </a:txBody>
                  <a:tcPr marL="6710" marR="6710" marT="6710" marB="0" anchor="ctr"/>
                </a:tc>
              </a:tr>
              <a:tr h="206104">
                <a:tc>
                  <a:txBody>
                    <a:bodyPr/>
                    <a:lstStyle/>
                    <a:p>
                      <a:pPr algn="l" fontAlgn="b"/>
                      <a:endParaRPr lang="en-US" sz="1050" b="0" i="0" u="none" strike="noStrike">
                        <a:solidFill>
                          <a:srgbClr val="000000"/>
                        </a:solidFill>
                        <a:effectLst/>
                        <a:latin typeface="Calibri" panose="020F0502020204030204" pitchFamily="34" charset="0"/>
                      </a:endParaRPr>
                    </a:p>
                  </a:txBody>
                  <a:tcPr marL="6710" marR="6710" marT="6710" marB="0" anchor="b"/>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r" fontAlgn="ctr"/>
                      <a:r>
                        <a:rPr lang="en-US" sz="1050" u="none" strike="noStrike">
                          <a:effectLst/>
                        </a:rPr>
                        <a:t>Grand Total:</a:t>
                      </a:r>
                      <a:endParaRPr lang="en-US" sz="1050" b="1"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a:effectLst/>
                        </a:rPr>
                        <a:t> $      257,707.22 </a:t>
                      </a: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endParaRPr lang="en-US" sz="1050" b="0" i="0" u="none" strike="noStrike">
                        <a:solidFill>
                          <a:srgbClr val="000000"/>
                        </a:solidFill>
                        <a:effectLst/>
                        <a:latin typeface="Calibri" panose="020F0502020204030204" pitchFamily="34" charset="0"/>
                      </a:endParaRPr>
                    </a:p>
                  </a:txBody>
                  <a:tcPr marL="6710" marR="6710" marT="6710" marB="0" anchor="ctr"/>
                </a:tc>
                <a:tc>
                  <a:txBody>
                    <a:bodyPr/>
                    <a:lstStyle/>
                    <a:p>
                      <a:pPr algn="l" fontAlgn="ctr"/>
                      <a:r>
                        <a:rPr lang="en-US" sz="1050" u="none" strike="noStrike" dirty="0">
                          <a:effectLst/>
                        </a:rPr>
                        <a:t> </a:t>
                      </a:r>
                      <a:endParaRPr lang="en-US" sz="1050" b="0" i="0" u="none" strike="noStrike" dirty="0">
                        <a:solidFill>
                          <a:srgbClr val="000000"/>
                        </a:solidFill>
                        <a:effectLst/>
                        <a:latin typeface="Calibri" panose="020F0502020204030204" pitchFamily="34" charset="0"/>
                      </a:endParaRPr>
                    </a:p>
                  </a:txBody>
                  <a:tcPr marL="6710" marR="6710" marT="6710" marB="0" anchor="ctr"/>
                </a:tc>
              </a:tr>
            </a:tbl>
          </a:graphicData>
        </a:graphic>
      </p:graphicFrame>
    </p:spTree>
    <p:extLst>
      <p:ext uri="{BB962C8B-B14F-4D97-AF65-F5344CB8AC3E}">
        <p14:creationId xmlns:p14="http://schemas.microsoft.com/office/powerpoint/2010/main" val="2894564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376" y="228600"/>
            <a:ext cx="8723624" cy="655638"/>
          </a:xfrm>
        </p:spPr>
        <p:txBody>
          <a:bodyPr>
            <a:noAutofit/>
          </a:bodyPr>
          <a:lstStyle/>
          <a:p>
            <a:r>
              <a:rPr lang="en-US"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Cobblestone and University Contracts </a:t>
            </a:r>
            <a:endPar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sz="quarter" idx="1"/>
          </p:nvPr>
        </p:nvPicPr>
        <p:blipFill>
          <a:blip r:embed="rId2"/>
          <a:stretch>
            <a:fillRect/>
          </a:stretch>
        </p:blipFill>
        <p:spPr>
          <a:xfrm>
            <a:off x="607268" y="884238"/>
            <a:ext cx="8095574" cy="525622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duotone>
              <a:prstClr val="black"/>
              <a:srgbClr val="FF0000">
                <a:tint val="45000"/>
                <a:satMod val="400000"/>
              </a:srgbClr>
            </a:duotone>
          </a:blip>
          <a:stretch>
            <a:fillRect/>
          </a:stretch>
        </p:blipFill>
        <p:spPr>
          <a:xfrm rot="9038217">
            <a:off x="1369726" y="3615937"/>
            <a:ext cx="1658814" cy="1048576"/>
          </a:xfrm>
          <a:prstGeom prst="rect">
            <a:avLst/>
          </a:prstGeom>
        </p:spPr>
      </p:pic>
    </p:spTree>
    <p:extLst>
      <p:ext uri="{BB962C8B-B14F-4D97-AF65-F5344CB8AC3E}">
        <p14:creationId xmlns:p14="http://schemas.microsoft.com/office/powerpoint/2010/main" val="39112149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0</TotalTime>
  <Words>2011</Words>
  <Application>Microsoft Office PowerPoint</Application>
  <PresentationFormat>On-screen Show (4:3)</PresentationFormat>
  <Paragraphs>371</Paragraphs>
  <Slides>21</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Aharoni</vt:lpstr>
      <vt:lpstr>Arial</vt:lpstr>
      <vt:lpstr>Calibri</vt:lpstr>
      <vt:lpstr>Franklin Gothic Book</vt:lpstr>
      <vt:lpstr>Perpetua</vt:lpstr>
      <vt:lpstr>Times New Roman</vt:lpstr>
      <vt:lpstr>Verdana</vt:lpstr>
      <vt:lpstr>Wingdings</vt:lpstr>
      <vt:lpstr>Wingdings 2</vt:lpstr>
      <vt:lpstr>Equity</vt:lpstr>
      <vt:lpstr>PowerPoint Presentation</vt:lpstr>
      <vt:lpstr>PowerPoint Presentation</vt:lpstr>
      <vt:lpstr>Talking Points </vt:lpstr>
      <vt:lpstr>eVA Vendor Bypass  </vt:lpstr>
      <vt:lpstr>Strategic Sourcing</vt:lpstr>
      <vt:lpstr>Strategic Sourcing </vt:lpstr>
      <vt:lpstr>Client Relations Management “CRM”</vt:lpstr>
      <vt:lpstr>Savings and Cost Avoidance</vt:lpstr>
      <vt:lpstr>Cobblestone and University Contracts </vt:lpstr>
      <vt:lpstr>Cobblestone and University Contracts </vt:lpstr>
      <vt:lpstr>PowerPoint Presentation</vt:lpstr>
      <vt:lpstr>Surplus and Central Stores</vt:lpstr>
      <vt:lpstr>IT Purchases</vt:lpstr>
      <vt:lpstr>IT Purchases (continued)</vt:lpstr>
      <vt:lpstr>Small Purchase Procedures</vt:lpstr>
      <vt:lpstr>Department Research – A Caution</vt:lpstr>
      <vt:lpstr>SWaM Outreach and Events  </vt:lpstr>
      <vt:lpstr>SPCC and Works</vt:lpstr>
      <vt:lpstr>PowerPoint Presentation</vt:lpstr>
      <vt:lpstr>Scenarios (What Would You Do?)</vt:lpstr>
      <vt:lpstr>Scenarios Continued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2015-09-02T14:09:48Z</dcterms:created>
  <dcterms:modified xsi:type="dcterms:W3CDTF">2016-09-27T17:35:09Z</dcterms:modified>
</cp:coreProperties>
</file>