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6" r:id="rId5"/>
    <p:sldId id="261" r:id="rId6"/>
    <p:sldId id="265" r:id="rId7"/>
    <p:sldId id="259" r:id="rId8"/>
    <p:sldId id="263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adminfinance.umw.edu/facilities/central-storeroomsurplus/surplus-relocation-form/" TargetMode="External"/><Relationship Id="rId2" Type="http://schemas.openxmlformats.org/officeDocument/2006/relationships/hyperlink" Target="https://adminfinance.umw.edu/facilities/central-storeroomsurplu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Fixed Assets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906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5733" y="1985994"/>
            <a:ext cx="463973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Arin Doerfler</a:t>
            </a:r>
          </a:p>
          <a:p>
            <a:r>
              <a:rPr lang="en-US" sz="2400" dirty="0" smtClean="0"/>
              <a:t>Senior Accountant – Fixed Assets</a:t>
            </a:r>
          </a:p>
          <a:p>
            <a:r>
              <a:rPr lang="en-US" sz="2400" dirty="0" smtClean="0"/>
              <a:t>Lee Hall Room 240</a:t>
            </a:r>
          </a:p>
          <a:p>
            <a:r>
              <a:rPr lang="en-US" sz="2400" dirty="0"/>
              <a:t>x</a:t>
            </a:r>
            <a:r>
              <a:rPr lang="en-US" sz="2400" dirty="0" smtClean="0"/>
              <a:t>1230</a:t>
            </a:r>
          </a:p>
          <a:p>
            <a:r>
              <a:rPr lang="en-US" sz="2400" dirty="0" smtClean="0"/>
              <a:t>adoerfle@umw.edu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391400" y="1985993"/>
            <a:ext cx="4114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Susan Beaver</a:t>
            </a:r>
          </a:p>
          <a:p>
            <a:r>
              <a:rPr lang="en-US" sz="2400" dirty="0" smtClean="0"/>
              <a:t>Fixed Asset Coordinator</a:t>
            </a:r>
          </a:p>
          <a:p>
            <a:r>
              <a:rPr lang="en-US" sz="2400" dirty="0" smtClean="0"/>
              <a:t>Central Storeroom	</a:t>
            </a:r>
          </a:p>
          <a:p>
            <a:r>
              <a:rPr lang="en-US" sz="2400" dirty="0"/>
              <a:t>x</a:t>
            </a:r>
            <a:r>
              <a:rPr lang="en-US" sz="2400" dirty="0" smtClean="0"/>
              <a:t>1221</a:t>
            </a:r>
          </a:p>
          <a:p>
            <a:r>
              <a:rPr lang="en-US" sz="2400" dirty="0" smtClean="0"/>
              <a:t>sbeaver@umw.edu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90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</a:t>
            </a:r>
            <a:r>
              <a:rPr lang="en-US" dirty="0" smtClean="0"/>
              <a:t>Fixed </a:t>
            </a:r>
            <a:r>
              <a:rPr lang="en-US" dirty="0"/>
              <a:t>A</a:t>
            </a:r>
            <a:r>
              <a:rPr lang="en-US" dirty="0" smtClean="0"/>
              <a:t>sset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73200"/>
            <a:ext cx="9601200" cy="4394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Equipment (plus the cost to obtain or put in service) with a cost of $2,000.00 or greater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ETF equipment (plus the cost to obtain or put in service) with a cost of $500 or greater.</a:t>
            </a:r>
            <a:endParaRPr lang="en-US" dirty="0" smtClean="0"/>
          </a:p>
          <a:p>
            <a:r>
              <a:rPr lang="en-US" dirty="0" smtClean="0"/>
              <a:t>Is complete itself, does not lose identity or become a component of the building where it resides, is durable, and is expected to have a service life of more than one year.</a:t>
            </a:r>
          </a:p>
          <a:p>
            <a:r>
              <a:rPr lang="en-US" dirty="0" smtClean="0"/>
              <a:t>Some examples: </a:t>
            </a:r>
          </a:p>
          <a:p>
            <a:pPr lvl="1"/>
            <a:r>
              <a:rPr lang="en-US" dirty="0" smtClean="0"/>
              <a:t> Office furniture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omputer/laptop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rinter</a:t>
            </a:r>
          </a:p>
          <a:p>
            <a:pPr lvl="1"/>
            <a:r>
              <a:rPr lang="en-US" dirty="0" smtClean="0"/>
              <a:t>Microscope / lab equipment</a:t>
            </a:r>
          </a:p>
          <a:p>
            <a:pPr lvl="1"/>
            <a:r>
              <a:rPr lang="en-US" dirty="0" smtClean="0"/>
              <a:t>Motor vehicles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71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UMW’s Fixed Assets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74800"/>
            <a:ext cx="9601200" cy="4292600"/>
          </a:xfrm>
        </p:spPr>
        <p:txBody>
          <a:bodyPr/>
          <a:lstStyle/>
          <a:p>
            <a:r>
              <a:rPr lang="en-US" dirty="0" smtClean="0"/>
              <a:t>To date we currently have almost 3700 tagged Fixed Assets on our books, not to include new construction.</a:t>
            </a:r>
          </a:p>
          <a:p>
            <a:r>
              <a:rPr lang="en-US" dirty="0" smtClean="0"/>
              <a:t>Total cost of approximately $30.5M</a:t>
            </a:r>
          </a:p>
          <a:p>
            <a:r>
              <a:rPr lang="en-US" dirty="0" smtClean="0"/>
              <a:t>Fixed Assets range in cost from $500 - $2.7M</a:t>
            </a:r>
          </a:p>
          <a:p>
            <a:r>
              <a:rPr lang="en-US" dirty="0" smtClean="0"/>
              <a:t>Useful life is determined by Commonwealth of Virginia, though a typical life cycle is about five years.</a:t>
            </a:r>
          </a:p>
          <a:p>
            <a:r>
              <a:rPr lang="en-US" dirty="0" smtClean="0"/>
              <a:t>ETF funded Fixed Assets have a useful life of seven years, computers have a useful life of three years.</a:t>
            </a:r>
          </a:p>
          <a:p>
            <a:r>
              <a:rPr lang="en-US" dirty="0" smtClean="0"/>
              <a:t>Fixed Assets directly impact UMW’s Financial Statements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512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Asset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27200"/>
            <a:ext cx="9601200" cy="4140200"/>
          </a:xfrm>
        </p:spPr>
        <p:txBody>
          <a:bodyPr>
            <a:normAutofit/>
          </a:bodyPr>
          <a:lstStyle/>
          <a:p>
            <a:r>
              <a:rPr lang="en-US" dirty="0" smtClean="0"/>
              <a:t>Fixed Asset Tags are tracked and verified on a continual basis.  </a:t>
            </a:r>
          </a:p>
          <a:p>
            <a:r>
              <a:rPr lang="en-US" dirty="0" smtClean="0"/>
              <a:t>Fixed Asset Tag Numbers are entered into Banner to properly account for and depreciate assets with information that comes directly from purchase order entries.</a:t>
            </a:r>
          </a:p>
          <a:p>
            <a:r>
              <a:rPr lang="en-US" dirty="0" smtClean="0"/>
              <a:t>EQ (issued from Accounting)</a:t>
            </a:r>
          </a:p>
          <a:p>
            <a:r>
              <a:rPr lang="en-US" dirty="0" smtClean="0"/>
              <a:t>DP (issued from IT)</a:t>
            </a:r>
          </a:p>
          <a:p>
            <a:r>
              <a:rPr lang="en-US" dirty="0" smtClean="0"/>
              <a:t>ETF – Equipment Trust Fund, grant money </a:t>
            </a:r>
            <a:r>
              <a:rPr lang="en-US" dirty="0" smtClean="0"/>
              <a:t>from the Commonwealth of Virginia</a:t>
            </a:r>
          </a:p>
          <a:p>
            <a:r>
              <a:rPr lang="en-US" dirty="0" smtClean="0"/>
              <a:t>GF (issued from Accounting)</a:t>
            </a:r>
            <a:endParaRPr lang="en-US" dirty="0" smtClean="0"/>
          </a:p>
          <a:p>
            <a:r>
              <a:rPr lang="en-US" dirty="0" smtClean="0"/>
              <a:t>Replacement Tags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08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821267"/>
            <a:ext cx="9601200" cy="14859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Commonwealth of Virginia</a:t>
            </a:r>
            <a:br>
              <a:rPr lang="en-US" dirty="0" smtClean="0"/>
            </a:br>
            <a:r>
              <a:rPr lang="en-US" sz="4000" dirty="0" smtClean="0"/>
              <a:t>Higher Education Equipment Trust Fund (ETF)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167467"/>
            <a:ext cx="9601200" cy="4216400"/>
          </a:xfrm>
        </p:spPr>
        <p:txBody>
          <a:bodyPr>
            <a:normAutofit/>
          </a:bodyPr>
          <a:lstStyle/>
          <a:p>
            <a:r>
              <a:rPr lang="en-US" dirty="0" smtClean="0"/>
              <a:t>Funds administered by the State Council of Higher Education for Virginia (SCHEV)</a:t>
            </a:r>
            <a:endParaRPr lang="en-US" dirty="0" smtClean="0"/>
          </a:p>
          <a:p>
            <a:r>
              <a:rPr lang="en-US" dirty="0" smtClean="0"/>
              <a:t>Funds are used to ensure that our students are working on the most up-to-date equipment and computers, so what they learn on will be something that is utilized in their professional careers.</a:t>
            </a:r>
          </a:p>
          <a:p>
            <a:r>
              <a:rPr lang="en-US" dirty="0"/>
              <a:t>All equipment purchased with ETF funds are </a:t>
            </a:r>
            <a:r>
              <a:rPr lang="en-US" dirty="0" smtClean="0"/>
              <a:t>classified as Fixed Assets</a:t>
            </a:r>
          </a:p>
          <a:p>
            <a:r>
              <a:rPr lang="en-US" dirty="0" smtClean="0"/>
              <a:t>$500 minimum cost to qualify for ETF funding</a:t>
            </a:r>
            <a:endParaRPr lang="en-US" dirty="0" smtClean="0"/>
          </a:p>
          <a:p>
            <a:r>
              <a:rPr lang="en-US" dirty="0" smtClean="0"/>
              <a:t>Funding source is </a:t>
            </a:r>
            <a:r>
              <a:rPr lang="en-US" u="sng" dirty="0" smtClean="0"/>
              <a:t>always 1117</a:t>
            </a:r>
            <a:endParaRPr lang="en-US" u="sng" dirty="0" smtClean="0"/>
          </a:p>
          <a:p>
            <a:r>
              <a:rPr lang="en-US" dirty="0" smtClean="0"/>
              <a:t>SPCC Cards may not be used to purchase with ETF Funds</a:t>
            </a:r>
          </a:p>
          <a:p>
            <a:r>
              <a:rPr lang="en-US" dirty="0" smtClean="0"/>
              <a:t>ETF Fixed Assets are accounted for and reported to SCHEV each year and are subject to SCHEV Audit.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9574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Purchase 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88533"/>
            <a:ext cx="9601200" cy="4910667"/>
          </a:xfrm>
        </p:spPr>
        <p:txBody>
          <a:bodyPr>
            <a:normAutofit/>
          </a:bodyPr>
          <a:lstStyle/>
          <a:p>
            <a:r>
              <a:rPr lang="en-US" dirty="0" err="1" smtClean="0"/>
              <a:t>eVA</a:t>
            </a:r>
            <a:r>
              <a:rPr lang="en-US" dirty="0" smtClean="0"/>
              <a:t> orders are placed using an account code that ends with an “F”, designates item is a fixed </a:t>
            </a:r>
            <a:r>
              <a:rPr lang="en-US" dirty="0" smtClean="0"/>
              <a:t>asset</a:t>
            </a:r>
          </a:p>
          <a:p>
            <a:r>
              <a:rPr lang="en-US" dirty="0" err="1" smtClean="0"/>
              <a:t>eVA</a:t>
            </a:r>
            <a:r>
              <a:rPr lang="en-US" dirty="0" smtClean="0"/>
              <a:t> order Line Items generate temporary tag numbers</a:t>
            </a:r>
            <a:endParaRPr lang="en-US" dirty="0" smtClean="0"/>
          </a:p>
          <a:p>
            <a:r>
              <a:rPr lang="en-US" dirty="0" smtClean="0"/>
              <a:t>Quantity and Cost</a:t>
            </a:r>
          </a:p>
          <a:p>
            <a:pPr lvl="1"/>
            <a:r>
              <a:rPr lang="en-US" dirty="0" smtClean="0"/>
              <a:t>Q1 x $5780.00 = $5780.00  FIXED ASSET</a:t>
            </a:r>
          </a:p>
          <a:p>
            <a:pPr lvl="1"/>
            <a:r>
              <a:rPr lang="en-US" dirty="0" smtClean="0"/>
              <a:t>Q8 x $540.00 = $4320.00  NOT A FIXED ASSET</a:t>
            </a:r>
          </a:p>
          <a:p>
            <a:r>
              <a:rPr lang="en-US" dirty="0"/>
              <a:t>Line Item descriptions – be as descriptive as possible!</a:t>
            </a:r>
          </a:p>
          <a:p>
            <a:pPr lvl="1"/>
            <a:r>
              <a:rPr lang="en-US" dirty="0"/>
              <a:t>Always include:  Manufacturer, Model Number, and item </a:t>
            </a:r>
            <a:r>
              <a:rPr lang="en-US" dirty="0" smtClean="0"/>
              <a:t>description</a:t>
            </a:r>
          </a:p>
          <a:p>
            <a:r>
              <a:rPr lang="en-US" dirty="0" smtClean="0"/>
              <a:t>Custodians are typically assigned by information in the order</a:t>
            </a:r>
          </a:p>
          <a:p>
            <a:r>
              <a:rPr lang="en-US" dirty="0" smtClean="0"/>
              <a:t>BEST practice when completing an </a:t>
            </a:r>
            <a:r>
              <a:rPr lang="en-US" dirty="0" err="1" smtClean="0"/>
              <a:t>eVA</a:t>
            </a:r>
            <a:r>
              <a:rPr lang="en-US" dirty="0" smtClean="0"/>
              <a:t> order is to include in the Comment section:</a:t>
            </a:r>
          </a:p>
          <a:p>
            <a:pPr lvl="1"/>
            <a:r>
              <a:rPr lang="en-US" dirty="0" smtClean="0"/>
              <a:t>FOAP information per Line Item</a:t>
            </a:r>
          </a:p>
          <a:p>
            <a:pPr lvl="1"/>
            <a:r>
              <a:rPr lang="en-US" dirty="0" smtClean="0"/>
              <a:t>Custodian’s Name</a:t>
            </a:r>
            <a:endParaRPr lang="en-US" dirty="0"/>
          </a:p>
          <a:p>
            <a:pPr marL="530352" lvl="1" indent="0">
              <a:buNone/>
            </a:pP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794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Inventory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93333"/>
            <a:ext cx="9601200" cy="4059767"/>
          </a:xfrm>
        </p:spPr>
        <p:txBody>
          <a:bodyPr>
            <a:normAutofit/>
          </a:bodyPr>
          <a:lstStyle/>
          <a:p>
            <a:r>
              <a:rPr lang="en-US" dirty="0" smtClean="0"/>
              <a:t>NEW! FY20 Inventory of all capital equipment is completed biennially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Fixed Asset Coordinator conducts </a:t>
            </a:r>
            <a:r>
              <a:rPr lang="en-US" dirty="0" smtClean="0"/>
              <a:t>inventory based on Building and </a:t>
            </a:r>
            <a:r>
              <a:rPr lang="en-US" dirty="0" smtClean="0"/>
              <a:t>Custodian</a:t>
            </a:r>
            <a:endParaRPr lang="en-US" dirty="0" smtClean="0"/>
          </a:p>
          <a:p>
            <a:r>
              <a:rPr lang="en-US" dirty="0" smtClean="0"/>
              <a:t>We look for Fixed Asset Tag, verify Serial Number and verify location of </a:t>
            </a:r>
            <a:r>
              <a:rPr lang="en-US" dirty="0" smtClean="0"/>
              <a:t>asset</a:t>
            </a:r>
          </a:p>
          <a:p>
            <a:pPr lvl="1"/>
            <a:r>
              <a:rPr lang="en-US" dirty="0" smtClean="0"/>
              <a:t>In addition, we also verify and update custodial changes as needed.</a:t>
            </a:r>
            <a:endParaRPr lang="en-US" dirty="0" smtClean="0"/>
          </a:p>
          <a:p>
            <a:r>
              <a:rPr lang="en-US" dirty="0" smtClean="0"/>
              <a:t>Once a building inventory is completed, all information is sent to the Senior Accountant – Fixed Assets for manual entry and updates to Banner.</a:t>
            </a:r>
          </a:p>
          <a:p>
            <a:r>
              <a:rPr lang="en-US" dirty="0" smtClean="0"/>
              <a:t>Missing items are checked (and rechecked) before requesting to write them off; this approval must come from the Vice President of the respective area.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19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Surplus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59467"/>
            <a:ext cx="9601200" cy="4207933"/>
          </a:xfrm>
        </p:spPr>
        <p:txBody>
          <a:bodyPr/>
          <a:lstStyle/>
          <a:p>
            <a:r>
              <a:rPr lang="en-US" dirty="0" smtClean="0"/>
              <a:t>Not just forms and action!</a:t>
            </a:r>
          </a:p>
          <a:p>
            <a:r>
              <a:rPr lang="en-US" dirty="0" smtClean="0"/>
              <a:t>Surplus is a physical location</a:t>
            </a:r>
          </a:p>
          <a:p>
            <a:r>
              <a:rPr lang="en-US" dirty="0" smtClean="0"/>
              <a:t>Surplus items can be repurposed or sold</a:t>
            </a:r>
          </a:p>
          <a:p>
            <a:r>
              <a:rPr lang="en-US" dirty="0" smtClean="0"/>
              <a:t>Contact Central Storeroom to surplus unwanted items</a:t>
            </a:r>
          </a:p>
          <a:p>
            <a:pPr lvl="1"/>
            <a:r>
              <a:rPr lang="en-US" dirty="0">
                <a:hlinkClick r:id="rId2"/>
              </a:rPr>
              <a:t>https://adminfinance.umw.edu/facilities/central-storeroomsurplus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/>
              <a:t>x</a:t>
            </a:r>
            <a:r>
              <a:rPr lang="en-US" dirty="0" smtClean="0"/>
              <a:t>5972</a:t>
            </a:r>
          </a:p>
          <a:p>
            <a:pPr lvl="1"/>
            <a:r>
              <a:rPr lang="en-US" dirty="0">
                <a:hlinkClick r:id="rId3"/>
              </a:rPr>
              <a:t>http://adminfinance.umw.edu/facilities/central-storeroomsurplus/surplus-relocation-form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42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439</TotalTime>
  <Words>633</Words>
  <Application>Microsoft Office PowerPoint</Application>
  <PresentationFormat>Widescreen</PresentationFormat>
  <Paragraphs>71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Franklin Gothic Book</vt:lpstr>
      <vt:lpstr>Crop</vt:lpstr>
      <vt:lpstr>Fixed Assets</vt:lpstr>
      <vt:lpstr>PowerPoint Presentation</vt:lpstr>
      <vt:lpstr>What is a Fixed Asset?</vt:lpstr>
      <vt:lpstr>UMW’s Fixed Assets</vt:lpstr>
      <vt:lpstr>Fixed Asset Tags</vt:lpstr>
      <vt:lpstr>Commonwealth of Virginia Higher Education Equipment Trust Fund (ETF) </vt:lpstr>
      <vt:lpstr>Purchase Orders</vt:lpstr>
      <vt:lpstr>Inventory</vt:lpstr>
      <vt:lpstr>Surplus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Fixed Assets</dc:title>
  <dc:creator>Arin Doerfler (adoerfle)</dc:creator>
  <cp:lastModifiedBy>Arin Doerfler (adoerfle)</cp:lastModifiedBy>
  <cp:revision>24</cp:revision>
  <dcterms:created xsi:type="dcterms:W3CDTF">2019-06-19T18:17:12Z</dcterms:created>
  <dcterms:modified xsi:type="dcterms:W3CDTF">2019-07-11T19:07:20Z</dcterms:modified>
</cp:coreProperties>
</file>