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A3"/>
    <a:srgbClr val="FFCC66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1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4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989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3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30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46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76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4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9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3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9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1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C8DAE-B3F5-4271-A361-AF77AF65F13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BDF8DD-0897-4344-AF78-13308493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1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finance.umw.edu/procurement/umw-policies-and-procedures-2/small-purchase-procedures/" TargetMode="External"/><Relationship Id="rId2" Type="http://schemas.openxmlformats.org/officeDocument/2006/relationships/hyperlink" Target="https://adminfinance.umw.edu/procurement/small-purchase-credit-card/policies-procedur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minfinance.umw.edu/tess/files/2019/07/Credit-Card-and-Works-Reconciliation-Checklist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911" y="1052186"/>
            <a:ext cx="8877782" cy="896496"/>
          </a:xfrm>
        </p:spPr>
        <p:txBody>
          <a:bodyPr/>
          <a:lstStyle/>
          <a:p>
            <a:r>
              <a:rPr lang="en-US" dirty="0"/>
              <a:t>July 2019 BUG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715" y="5660556"/>
            <a:ext cx="54292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2A7C1-94EF-4E31-B1B4-F769D8E4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Frequent Procurement Questions?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AD186-E35D-408E-89B2-B9DDEE777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Send them to us! Updating FAQ page and need FAQs from users who need them.</a:t>
            </a:r>
          </a:p>
        </p:txBody>
      </p:sp>
    </p:spTree>
    <p:extLst>
      <p:ext uri="{BB962C8B-B14F-4D97-AF65-F5344CB8AC3E}">
        <p14:creationId xmlns:p14="http://schemas.microsoft.com/office/powerpoint/2010/main" val="107521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5442"/>
            <a:ext cx="8596668" cy="3331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Assistant Controller - Compliance</a:t>
            </a:r>
          </a:p>
          <a:p>
            <a:endParaRPr lang="en-US" sz="2800" dirty="0"/>
          </a:p>
          <a:p>
            <a:r>
              <a:rPr lang="en-US" sz="2800" dirty="0"/>
              <a:t>Adding new attribute to SPCC review reports starting July – August billing cycle:</a:t>
            </a:r>
          </a:p>
          <a:p>
            <a:endParaRPr lang="en-US" sz="2800" dirty="0"/>
          </a:p>
          <a:p>
            <a:pPr lvl="1"/>
            <a:r>
              <a:rPr lang="en-US" sz="2400" dirty="0"/>
              <a:t>Complete vs. Incomplete file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BB0382-8C8D-4158-AF2C-29587596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5841"/>
          </a:xfrm>
        </p:spPr>
        <p:txBody>
          <a:bodyPr/>
          <a:lstStyle/>
          <a:p>
            <a:r>
              <a:rPr lang="en-US" dirty="0"/>
              <a:t>SPCC Review Procedure</a:t>
            </a:r>
          </a:p>
        </p:txBody>
      </p:sp>
    </p:spTree>
    <p:extLst>
      <p:ext uri="{BB962C8B-B14F-4D97-AF65-F5344CB8AC3E}">
        <p14:creationId xmlns:p14="http://schemas.microsoft.com/office/powerpoint/2010/main" val="52636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16AD-422B-464D-A46B-7BE733CD0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67499" cy="1320800"/>
          </a:xfrm>
        </p:spPr>
        <p:txBody>
          <a:bodyPr/>
          <a:lstStyle/>
          <a:p>
            <a:r>
              <a:rPr lang="en-US" dirty="0"/>
              <a:t>Local Card GL09 &amp; GL10 sections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610F5-E3D8-4CED-9C3F-95944411D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1119"/>
            <a:ext cx="8596668" cy="4300244"/>
          </a:xfrm>
        </p:spPr>
        <p:txBody>
          <a:bodyPr>
            <a:normAutofit/>
          </a:bodyPr>
          <a:lstStyle/>
          <a:p>
            <a:r>
              <a:rPr lang="en-US" sz="2800" dirty="0"/>
              <a:t>GL09 &amp; GL10 will be coming to Local Card Works instance</a:t>
            </a:r>
          </a:p>
          <a:p>
            <a:endParaRPr lang="en-US" sz="2800" dirty="0"/>
          </a:p>
          <a:p>
            <a:r>
              <a:rPr lang="en-US" sz="2800" dirty="0"/>
              <a:t>These will not be </a:t>
            </a:r>
            <a:r>
              <a:rPr lang="en-US" sz="2800" i="1" dirty="0"/>
              <a:t>required</a:t>
            </a:r>
            <a:r>
              <a:rPr lang="en-US" sz="2800" dirty="0"/>
              <a:t> for Local Card Reconciliations</a:t>
            </a:r>
          </a:p>
          <a:p>
            <a:endParaRPr lang="en-US" sz="2800" dirty="0"/>
          </a:p>
          <a:p>
            <a:r>
              <a:rPr lang="en-US" sz="2800" dirty="0"/>
              <a:t>Use the Comment Section to include: Contract #, eVA Order # or SPP Exception #</a:t>
            </a:r>
          </a:p>
        </p:txBody>
      </p:sp>
    </p:spTree>
    <p:extLst>
      <p:ext uri="{BB962C8B-B14F-4D97-AF65-F5344CB8AC3E}">
        <p14:creationId xmlns:p14="http://schemas.microsoft.com/office/powerpoint/2010/main" val="83038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51DA-98C6-4D0F-B65C-3CFB1EC1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PayPal/eBay Purchases &amp;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40DA6-72C5-4CBF-BE3B-7DC5EA405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need guinea pigs!</a:t>
            </a:r>
          </a:p>
          <a:p>
            <a:endParaRPr lang="en-US" sz="3600" dirty="0"/>
          </a:p>
          <a:p>
            <a:r>
              <a:rPr lang="en-US" sz="3600" dirty="0"/>
              <a:t>If you are going to make payment OR create an account with PayPal or eBay, please contact Procurement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933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9736-6FE8-4F67-B300-31C352100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Over-the-Counter “OTC” Purchases (including food)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CE58A-A621-47BF-876B-BD23B07DA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42784"/>
            <a:ext cx="8596668" cy="3144033"/>
          </a:xfrm>
        </p:spPr>
        <p:txBody>
          <a:bodyPr>
            <a:normAutofit/>
          </a:bodyPr>
          <a:lstStyle/>
          <a:p>
            <a:r>
              <a:rPr lang="en-US" sz="3200" dirty="0"/>
              <a:t>NEW Definition:</a:t>
            </a:r>
          </a:p>
          <a:p>
            <a:pPr lvl="1"/>
            <a:r>
              <a:rPr lang="en-US" sz="2800" dirty="0"/>
              <a:t>“Cardholder enters a physical brick and mortar establishment and pays for the purchase at the counter with a University Charge Card (i.e. SPCC, Finance/Local)”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1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7CF1B-6133-4F96-A30E-DDE597F1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Over-the-Counter “OTC” Purchases (including food)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DA22A-B157-4B5C-BD16-34CA3AE1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29633"/>
            <a:ext cx="8596668" cy="430895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What does this mean for you?</a:t>
            </a:r>
          </a:p>
          <a:p>
            <a:pPr lvl="1"/>
            <a:r>
              <a:rPr lang="en-US" sz="2000" dirty="0"/>
              <a:t>If what you are purchasing over the counter is NOT on an existing contract and/or is NOT on the small purchase procedures exemption list for swam requirements, SWaM quote is </a:t>
            </a:r>
            <a:r>
              <a:rPr lang="en-US" sz="2000" b="1" dirty="0"/>
              <a:t>STILL</a:t>
            </a:r>
            <a:r>
              <a:rPr lang="en-US" sz="2000" dirty="0"/>
              <a:t> required.</a:t>
            </a:r>
          </a:p>
          <a:p>
            <a:pPr lvl="1"/>
            <a:r>
              <a:rPr lang="en-US" sz="2000" dirty="0"/>
              <a:t>If you order items over the phone WITHOUT paying over the phone and go to pick up the item AT the store and pay AT the store, this is considered OTC.</a:t>
            </a:r>
          </a:p>
          <a:p>
            <a:pPr lvl="1"/>
            <a:endParaRPr lang="en-US" sz="2000" dirty="0"/>
          </a:p>
          <a:p>
            <a:r>
              <a:rPr lang="en-US" sz="2400" dirty="0"/>
              <a:t>Purchases made needing a Business Meal and Food approval form do NOT require supporting SWaM quotes – this includes groceries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1845-D372-40E0-8759-68AAC181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Supply Room “TSRC” purchases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78EFF-DE0F-446A-BF23-0E87CA736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100077"/>
          </a:xfrm>
        </p:spPr>
        <p:txBody>
          <a:bodyPr>
            <a:normAutofit/>
          </a:bodyPr>
          <a:lstStyle/>
          <a:p>
            <a:r>
              <a:rPr lang="en-US" sz="2800" dirty="0"/>
              <a:t>TSRC contract = </a:t>
            </a:r>
            <a:r>
              <a:rPr lang="en-US" sz="2800" dirty="0">
                <a:solidFill>
                  <a:srgbClr val="FF0000"/>
                </a:solidFill>
              </a:rPr>
              <a:t>mandatory</a:t>
            </a:r>
            <a:r>
              <a:rPr lang="en-US" sz="2800" dirty="0"/>
              <a:t> for </a:t>
            </a:r>
            <a:r>
              <a:rPr lang="en-US" sz="2800" u="sng" dirty="0"/>
              <a:t>OFFICE SUPPLIES</a:t>
            </a:r>
          </a:p>
          <a:p>
            <a:pPr lvl="1"/>
            <a:r>
              <a:rPr lang="en-US" sz="2600" dirty="0"/>
              <a:t>“What if it’s more expensive at TSRC?”</a:t>
            </a:r>
          </a:p>
          <a:p>
            <a:pPr lvl="2"/>
            <a:r>
              <a:rPr lang="en-US" sz="2400" dirty="0"/>
              <a:t>If it’s a true consumable office supply, check TSRC Best Value List first. If it’s not there, contact Procurement – we can try to get TSRC to price match if within reasonable price range or get that item added to BVL for future purchases.</a:t>
            </a:r>
          </a:p>
          <a:p>
            <a:pPr lvl="2"/>
            <a:r>
              <a:rPr lang="en-US" sz="2400" dirty="0"/>
              <a:t>We will not hold up your purchase</a:t>
            </a:r>
          </a:p>
          <a:p>
            <a:endParaRPr lang="en-US" sz="2800" dirty="0"/>
          </a:p>
          <a:p>
            <a:r>
              <a:rPr lang="en-US" sz="2800" dirty="0"/>
              <a:t>Furniture – if buying from TSRC, STILL need VCE waiver</a:t>
            </a:r>
          </a:p>
        </p:txBody>
      </p:sp>
    </p:spTree>
    <p:extLst>
      <p:ext uri="{BB962C8B-B14F-4D97-AF65-F5344CB8AC3E}">
        <p14:creationId xmlns:p14="http://schemas.microsoft.com/office/powerpoint/2010/main" val="111428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2695-8E2E-47AD-BB45-283E18BDD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737"/>
          </a:xfrm>
        </p:spPr>
        <p:txBody>
          <a:bodyPr/>
          <a:lstStyle/>
          <a:p>
            <a:r>
              <a:rPr lang="en-US" dirty="0"/>
              <a:t>Updates to Procedures/Forms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5C1DB-F988-4F31-B8DF-9B369A28D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41742"/>
            <a:ext cx="9080441" cy="3569918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SPCC Manual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Small Purchase Procedures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hlinkClick r:id="rId4"/>
              </a:rPr>
              <a:t>Charge Card &amp; Works Reconciliation Checklist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8831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D793E-34B1-4C11-B33D-7374919D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Tuned…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8603-20C6-455D-9F4F-964C74D4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087810"/>
          </a:xfrm>
        </p:spPr>
        <p:txBody>
          <a:bodyPr>
            <a:normAutofit/>
          </a:bodyPr>
          <a:lstStyle/>
          <a:p>
            <a:r>
              <a:rPr lang="en-US" sz="2800" dirty="0"/>
              <a:t>Changes relative to the small purchase thresholds &amp; SWaM requirements based on the new Governor’s Executive Order 35. Will provide updates when finalized.</a:t>
            </a:r>
          </a:p>
          <a:p>
            <a:endParaRPr lang="en-US" sz="2800" dirty="0"/>
          </a:p>
          <a:p>
            <a:r>
              <a:rPr lang="en-US" sz="2800" dirty="0"/>
              <a:t>Updated Performer’s Contract on the horizon.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7067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FFFFFF"/>
      </a:accent4>
      <a:accent5>
        <a:srgbClr val="FF0000"/>
      </a:accent5>
      <a:accent6>
        <a:srgbClr val="C00000"/>
      </a:accent6>
      <a:hlink>
        <a:srgbClr val="0B2036"/>
      </a:hlink>
      <a:folHlink>
        <a:srgbClr val="7F7F7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434</TotalTime>
  <Words>417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July 2019 BUG Meeting</vt:lpstr>
      <vt:lpstr>SPCC Review Procedure</vt:lpstr>
      <vt:lpstr>Local Card GL09 &amp; GL10 sections coming!</vt:lpstr>
      <vt:lpstr>PayPal/eBay Purchases &amp; Payments</vt:lpstr>
      <vt:lpstr>Over-the-Counter “OTC” Purchases (including food)</vt:lpstr>
      <vt:lpstr>Over-the-Counter “OTC” Purchases (including food)</vt:lpstr>
      <vt:lpstr>The Supply Room “TSRC” purchases</vt:lpstr>
      <vt:lpstr>Updates to Procedures/Forms</vt:lpstr>
      <vt:lpstr>Stay Tuned…</vt:lpstr>
      <vt:lpstr>Have Frequent Procurement Questions? </vt:lpstr>
    </vt:vector>
  </TitlesOfParts>
  <Company>University of Mary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Pickham (mmiller8)</dc:creator>
  <cp:lastModifiedBy>Michelle Pickham (mmiller8)</cp:lastModifiedBy>
  <cp:revision>39</cp:revision>
  <dcterms:created xsi:type="dcterms:W3CDTF">2019-06-25T13:53:12Z</dcterms:created>
  <dcterms:modified xsi:type="dcterms:W3CDTF">2019-07-16T19:41:22Z</dcterms:modified>
</cp:coreProperties>
</file>