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9593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5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5098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5160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65442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5013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595120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2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425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6034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38585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708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8961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75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8107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2/16/2023</a:t>
            </a:fld>
            <a:endParaRPr lang="en-US" dirty="0"/>
          </a:p>
        </p:txBody>
      </p:sp>
    </p:spTree>
    <p:extLst>
      <p:ext uri="{BB962C8B-B14F-4D97-AF65-F5344CB8AC3E}">
        <p14:creationId xmlns:p14="http://schemas.microsoft.com/office/powerpoint/2010/main" val="2800714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515982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dminfinance.umw.edu/procurement/small-purchase-credit-card/spcc-works-reconciliations/#Remotely" TargetMode="External"/><Relationship Id="rId2" Type="http://schemas.openxmlformats.org/officeDocument/2006/relationships/hyperlink" Target="https://adminfinance.umw.edu/procurement/small-purchase-credit-card/spcc-works-reconciliations/#Checklis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dminfinance.umw.edu/procurement/small-purchase-credit-card/billing-cycle-dat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mw.cobblestonesystems.com/public/" TargetMode="External"/><Relationship Id="rId2" Type="http://schemas.openxmlformats.org/officeDocument/2006/relationships/hyperlink" Target="https://adminfinance.umw.edu/procurement/files/2022/01/UMW-Exemptions-to-Competitive-Requirements-FY22_v2.pdf" TargetMode="External"/><Relationship Id="rId1" Type="http://schemas.openxmlformats.org/officeDocument/2006/relationships/slideLayout" Target="../slideLayouts/slideLayout2.xml"/><Relationship Id="rId6" Type="http://schemas.openxmlformats.org/officeDocument/2006/relationships/hyperlink" Target="https://adminfinance.umw.edu/ap/vendor-information-page/" TargetMode="External"/><Relationship Id="rId5" Type="http://schemas.openxmlformats.org/officeDocument/2006/relationships/hyperlink" Target="https://mailumw.sharepoint.com/sites/Staff-FN-TESS-FSTrain/Lists/Fund%20Type%20and%20Card%20Use/AllItems.aspx" TargetMode="External"/><Relationship Id="rId4" Type="http://schemas.openxmlformats.org/officeDocument/2006/relationships/hyperlink" Target="https://vascupp.org/contrac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BC6F1-07A6-4F38-AAB4-CE11246F87E4}"/>
              </a:ext>
            </a:extLst>
          </p:cNvPr>
          <p:cNvSpPr>
            <a:spLocks noGrp="1"/>
          </p:cNvSpPr>
          <p:nvPr>
            <p:ph type="ctrTitle"/>
          </p:nvPr>
        </p:nvSpPr>
        <p:spPr>
          <a:xfrm>
            <a:off x="811369" y="2404534"/>
            <a:ext cx="8937938" cy="1096899"/>
          </a:xfrm>
        </p:spPr>
        <p:txBody>
          <a:bodyPr/>
          <a:lstStyle/>
          <a:p>
            <a:r>
              <a:rPr lang="en-US" dirty="0"/>
              <a:t>February 2023 BUG Meeting</a:t>
            </a:r>
            <a:br>
              <a:rPr lang="en-US" dirty="0"/>
            </a:br>
            <a:r>
              <a:rPr lang="en-US" dirty="0"/>
              <a:t>Back to Basics </a:t>
            </a:r>
          </a:p>
        </p:txBody>
      </p:sp>
      <p:sp>
        <p:nvSpPr>
          <p:cNvPr id="3" name="Subtitle 2">
            <a:extLst>
              <a:ext uri="{FF2B5EF4-FFF2-40B4-BE49-F238E27FC236}">
                <a16:creationId xmlns:a16="http://schemas.microsoft.com/office/drawing/2014/main" id="{A1F2BD62-4CEE-4B38-9998-56CADFE10588}"/>
              </a:ext>
            </a:extLst>
          </p:cNvPr>
          <p:cNvSpPr>
            <a:spLocks noGrp="1"/>
          </p:cNvSpPr>
          <p:nvPr>
            <p:ph type="subTitle" idx="1"/>
          </p:nvPr>
        </p:nvSpPr>
        <p:spPr>
          <a:xfrm>
            <a:off x="5382155" y="3959060"/>
            <a:ext cx="4367152" cy="612939"/>
          </a:xfrm>
        </p:spPr>
        <p:txBody>
          <a:bodyPr>
            <a:normAutofit/>
          </a:bodyPr>
          <a:lstStyle/>
          <a:p>
            <a:r>
              <a:rPr lang="en-US" sz="3200" dirty="0"/>
              <a:t>SPCC and Procurement</a:t>
            </a:r>
          </a:p>
        </p:txBody>
      </p:sp>
    </p:spTree>
    <p:extLst>
      <p:ext uri="{BB962C8B-B14F-4D97-AF65-F5344CB8AC3E}">
        <p14:creationId xmlns:p14="http://schemas.microsoft.com/office/powerpoint/2010/main" val="202854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FA6DC-EE73-45BA-AADE-6BFA136FF0DB}"/>
              </a:ext>
            </a:extLst>
          </p:cNvPr>
          <p:cNvSpPr>
            <a:spLocks noGrp="1"/>
          </p:cNvSpPr>
          <p:nvPr>
            <p:ph type="title"/>
          </p:nvPr>
        </p:nvSpPr>
        <p:spPr>
          <a:xfrm>
            <a:off x="677334" y="609600"/>
            <a:ext cx="8596668" cy="728546"/>
          </a:xfrm>
        </p:spPr>
        <p:txBody>
          <a:bodyPr/>
          <a:lstStyle/>
          <a:p>
            <a:r>
              <a:rPr lang="en-US" dirty="0"/>
              <a:t>Your Card, Your Responsibility</a:t>
            </a:r>
          </a:p>
        </p:txBody>
      </p:sp>
      <p:sp>
        <p:nvSpPr>
          <p:cNvPr id="3" name="Content Placeholder 2">
            <a:extLst>
              <a:ext uri="{FF2B5EF4-FFF2-40B4-BE49-F238E27FC236}">
                <a16:creationId xmlns:a16="http://schemas.microsoft.com/office/drawing/2014/main" id="{0CF1F053-C61D-4F9F-BB16-8EC4B386C069}"/>
              </a:ext>
            </a:extLst>
          </p:cNvPr>
          <p:cNvSpPr>
            <a:spLocks noGrp="1"/>
          </p:cNvSpPr>
          <p:nvPr>
            <p:ph idx="1"/>
          </p:nvPr>
        </p:nvSpPr>
        <p:spPr>
          <a:xfrm>
            <a:off x="677333" y="1516567"/>
            <a:ext cx="9024227" cy="5107258"/>
          </a:xfrm>
        </p:spPr>
        <p:txBody>
          <a:bodyPr>
            <a:normAutofit fontScale="92500"/>
          </a:bodyPr>
          <a:lstStyle/>
          <a:p>
            <a:r>
              <a:rPr lang="en-US" sz="2000" dirty="0"/>
              <a:t>You are responsible for:</a:t>
            </a:r>
          </a:p>
          <a:p>
            <a:pPr lvl="1"/>
            <a:r>
              <a:rPr lang="en-US" sz="1800" dirty="0"/>
              <a:t>Keeping your card information safe and secure, physically &amp; digitally.</a:t>
            </a:r>
          </a:p>
          <a:p>
            <a:pPr lvl="2"/>
            <a:r>
              <a:rPr lang="en-US" sz="1600" dirty="0"/>
              <a:t>No card information written down, even internally (emails to UMW employees or internal forms).</a:t>
            </a:r>
          </a:p>
          <a:p>
            <a:pPr lvl="1"/>
            <a:r>
              <a:rPr lang="en-US" sz="1800" dirty="0"/>
              <a:t>Ensuring you have all documentation required for your transactions. If it’s going on your card, it’s your responsibility, regardless of who initiated the purchase or order.</a:t>
            </a:r>
          </a:p>
          <a:p>
            <a:pPr lvl="1"/>
            <a:r>
              <a:rPr lang="en-US" sz="1800" dirty="0"/>
              <a:t>Ensuring your payment card files are COMPLETE following the end of each billing cycle. You should have all of your documentation for each transaction by the sweep date. See the </a:t>
            </a:r>
            <a:r>
              <a:rPr lang="en-US" sz="1800" dirty="0">
                <a:solidFill>
                  <a:srgbClr val="FF0000"/>
                </a:solidFill>
                <a:hlinkClick r:id="rId2"/>
              </a:rPr>
              <a:t>Payment Card File Checklist</a:t>
            </a:r>
            <a:r>
              <a:rPr lang="en-US" sz="1800" dirty="0">
                <a:solidFill>
                  <a:schemeClr val="tx1"/>
                </a:solidFill>
              </a:rPr>
              <a:t>.</a:t>
            </a:r>
          </a:p>
          <a:p>
            <a:pPr lvl="1"/>
            <a:r>
              <a:rPr lang="en-US" sz="1800" dirty="0"/>
              <a:t>Reaching out to vendors with any questions about transactions on your card (overcharges, undercharges, credits, tax, etc.).</a:t>
            </a:r>
          </a:p>
          <a:p>
            <a:pPr lvl="1"/>
            <a:r>
              <a:rPr lang="en-US" sz="1800" dirty="0"/>
              <a:t>Knowing what should be hitting your card. Anticipate charges based on purchases made and if you don’t see them show up within a reasonable amount of time, contact the vendor to question it. If it helps, keep a </a:t>
            </a:r>
            <a:r>
              <a:rPr lang="en-US" sz="1800" dirty="0">
                <a:hlinkClick r:id="rId3"/>
              </a:rPr>
              <a:t>transaction log</a:t>
            </a:r>
            <a:r>
              <a:rPr lang="en-US" sz="1800" dirty="0"/>
              <a:t>.</a:t>
            </a:r>
          </a:p>
          <a:p>
            <a:pPr lvl="1"/>
            <a:r>
              <a:rPr lang="en-US" sz="1800" dirty="0"/>
              <a:t>Keeping the last 3 years of your payment card files.</a:t>
            </a:r>
          </a:p>
        </p:txBody>
      </p:sp>
    </p:spTree>
    <p:extLst>
      <p:ext uri="{BB962C8B-B14F-4D97-AF65-F5344CB8AC3E}">
        <p14:creationId xmlns:p14="http://schemas.microsoft.com/office/powerpoint/2010/main" val="390787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007AC-EE25-4C00-8F43-56FB5F13B359}"/>
              </a:ext>
            </a:extLst>
          </p:cNvPr>
          <p:cNvSpPr>
            <a:spLocks noGrp="1"/>
          </p:cNvSpPr>
          <p:nvPr>
            <p:ph type="title"/>
          </p:nvPr>
        </p:nvSpPr>
        <p:spPr>
          <a:xfrm>
            <a:off x="677334" y="448235"/>
            <a:ext cx="8596668" cy="717176"/>
          </a:xfrm>
        </p:spPr>
        <p:txBody>
          <a:bodyPr/>
          <a:lstStyle/>
          <a:p>
            <a:r>
              <a:rPr lang="en-US" dirty="0"/>
              <a:t>Deadlines are Deadlines</a:t>
            </a:r>
          </a:p>
        </p:txBody>
      </p:sp>
      <p:sp>
        <p:nvSpPr>
          <p:cNvPr id="3" name="Content Placeholder 2">
            <a:extLst>
              <a:ext uri="{FF2B5EF4-FFF2-40B4-BE49-F238E27FC236}">
                <a16:creationId xmlns:a16="http://schemas.microsoft.com/office/drawing/2014/main" id="{CF2DEF02-C04C-4C15-ABEC-5E5F1BC7ACE7}"/>
              </a:ext>
            </a:extLst>
          </p:cNvPr>
          <p:cNvSpPr>
            <a:spLocks noGrp="1"/>
          </p:cNvSpPr>
          <p:nvPr>
            <p:ph idx="1"/>
          </p:nvPr>
        </p:nvSpPr>
        <p:spPr>
          <a:xfrm>
            <a:off x="677334" y="1326776"/>
            <a:ext cx="8950760" cy="5531223"/>
          </a:xfrm>
        </p:spPr>
        <p:txBody>
          <a:bodyPr>
            <a:normAutofit fontScale="85000" lnSpcReduction="10000"/>
          </a:bodyPr>
          <a:lstStyle/>
          <a:p>
            <a:pPr marL="0" indent="0">
              <a:buNone/>
            </a:pPr>
            <a:r>
              <a:rPr lang="en-US" sz="2000" dirty="0"/>
              <a:t>Most deadlines in the </a:t>
            </a:r>
            <a:r>
              <a:rPr lang="en-US" sz="2000" dirty="0" err="1"/>
              <a:t>PCard</a:t>
            </a:r>
            <a:r>
              <a:rPr lang="en-US" sz="2000" dirty="0"/>
              <a:t> program are set by DOA or are set in order to comply with DOA deadlines.</a:t>
            </a:r>
          </a:p>
          <a:p>
            <a:r>
              <a:rPr lang="en-US" sz="2000" dirty="0"/>
              <a:t>Sign off deadlines</a:t>
            </a:r>
          </a:p>
          <a:p>
            <a:pPr lvl="1"/>
            <a:r>
              <a:rPr lang="en-US" sz="1800" dirty="0">
                <a:hlinkClick r:id="rId2"/>
              </a:rPr>
              <a:t>Billing cycle </a:t>
            </a:r>
            <a:r>
              <a:rPr lang="en-US" sz="1800" dirty="0"/>
              <a:t>and sign off deadline dates are posted in January of each year. If there are ever changes to these, your PAs will notify you.</a:t>
            </a:r>
          </a:p>
          <a:p>
            <a:r>
              <a:rPr lang="en-US" sz="2000" dirty="0"/>
              <a:t>Annual SPCC training deadline</a:t>
            </a:r>
          </a:p>
          <a:p>
            <a:pPr lvl="1"/>
            <a:r>
              <a:rPr lang="en-US" sz="1800" dirty="0"/>
              <a:t>Deadline set by DOA to certify the University’s program is May 31</a:t>
            </a:r>
            <a:r>
              <a:rPr lang="en-US" sz="1800" baseline="30000" dirty="0"/>
              <a:t>st</a:t>
            </a:r>
            <a:r>
              <a:rPr lang="en-US" sz="1800" dirty="0"/>
              <a:t> of each year. UMW sets an appropriate training completion date to ensure certification can be made by DOA’s deadline.</a:t>
            </a:r>
          </a:p>
          <a:p>
            <a:r>
              <a:rPr lang="en-US" sz="2000" dirty="0"/>
              <a:t>Response deadlines to your Program Admins for </a:t>
            </a:r>
            <a:r>
              <a:rPr lang="en-US" sz="2000" dirty="0" err="1"/>
              <a:t>PCard</a:t>
            </a:r>
            <a:r>
              <a:rPr lang="en-US" sz="2000" dirty="0"/>
              <a:t> audits by DOA</a:t>
            </a:r>
          </a:p>
          <a:p>
            <a:pPr lvl="1"/>
            <a:r>
              <a:rPr lang="en-US" sz="1800" dirty="0"/>
              <a:t>If DOA does not get a response for a transaction audit by their stated deadline, they give one more chance for response before suspending the card in question until they receive a satisfactory response.</a:t>
            </a:r>
          </a:p>
          <a:p>
            <a:r>
              <a:rPr lang="en-US" sz="2000" dirty="0"/>
              <a:t>30 day Prompt Pay Act deadline</a:t>
            </a:r>
          </a:p>
          <a:p>
            <a:pPr lvl="1"/>
            <a:r>
              <a:rPr lang="en-US" sz="1800" dirty="0"/>
              <a:t>If you have not paid an invoice within 30 days from the receipt of the invoice or the good/service, whichever is later, then you MUST have DOA approval prior to paying with your </a:t>
            </a:r>
            <a:r>
              <a:rPr lang="en-US" sz="1800" dirty="0" err="1"/>
              <a:t>PCard</a:t>
            </a:r>
            <a:r>
              <a:rPr lang="en-US" sz="1800" dirty="0"/>
              <a:t>. This is facilitated by the Late Payment Request Form. </a:t>
            </a:r>
          </a:p>
          <a:p>
            <a:pPr lvl="1"/>
            <a:r>
              <a:rPr lang="en-US" sz="1800" dirty="0"/>
              <a:t>***Date stamp your invoices as soon as you receive them! It is important to provide the invoice with the original receipt date as it’s required by DOA for late invoice payment approval. It also starts your clock for the 30 day Prompt Pay Deadline.</a:t>
            </a:r>
          </a:p>
        </p:txBody>
      </p:sp>
    </p:spTree>
    <p:extLst>
      <p:ext uri="{BB962C8B-B14F-4D97-AF65-F5344CB8AC3E}">
        <p14:creationId xmlns:p14="http://schemas.microsoft.com/office/powerpoint/2010/main" val="969967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48BFA-3E1B-479B-B631-CF88BFDD0CB9}"/>
              </a:ext>
            </a:extLst>
          </p:cNvPr>
          <p:cNvSpPr>
            <a:spLocks noGrp="1"/>
          </p:cNvSpPr>
          <p:nvPr>
            <p:ph type="title"/>
          </p:nvPr>
        </p:nvSpPr>
        <p:spPr>
          <a:xfrm>
            <a:off x="677334" y="609600"/>
            <a:ext cx="8596668" cy="753035"/>
          </a:xfrm>
        </p:spPr>
        <p:txBody>
          <a:bodyPr/>
          <a:lstStyle/>
          <a:p>
            <a:r>
              <a:rPr lang="en-US" dirty="0"/>
              <a:t>Know Before You Go (Buy)</a:t>
            </a:r>
          </a:p>
        </p:txBody>
      </p:sp>
      <p:sp>
        <p:nvSpPr>
          <p:cNvPr id="3" name="Content Placeholder 2">
            <a:extLst>
              <a:ext uri="{FF2B5EF4-FFF2-40B4-BE49-F238E27FC236}">
                <a16:creationId xmlns:a16="http://schemas.microsoft.com/office/drawing/2014/main" id="{B04EDA6B-5D2C-41FB-817B-184987705281}"/>
              </a:ext>
            </a:extLst>
          </p:cNvPr>
          <p:cNvSpPr>
            <a:spLocks noGrp="1"/>
          </p:cNvSpPr>
          <p:nvPr>
            <p:ph idx="1"/>
          </p:nvPr>
        </p:nvSpPr>
        <p:spPr>
          <a:xfrm>
            <a:off x="677334" y="1362635"/>
            <a:ext cx="8596668" cy="5193808"/>
          </a:xfrm>
        </p:spPr>
        <p:txBody>
          <a:bodyPr>
            <a:normAutofit/>
          </a:bodyPr>
          <a:lstStyle/>
          <a:p>
            <a:r>
              <a:rPr lang="en-US" sz="2000" dirty="0"/>
              <a:t>Know your requirements for a purchase BEFORE you make it. Questions to ask yourself:</a:t>
            </a:r>
          </a:p>
          <a:p>
            <a:pPr lvl="1"/>
            <a:r>
              <a:rPr lang="en-US" sz="1800" dirty="0"/>
              <a:t>What competition/eVA requirements do I have based on what I’m purchasing? Reference the </a:t>
            </a:r>
            <a:r>
              <a:rPr lang="en-US" sz="1800" dirty="0">
                <a:hlinkClick r:id="rId2"/>
              </a:rPr>
              <a:t>Small Purchase Procedures Exemptions</a:t>
            </a:r>
            <a:endParaRPr lang="en-US" sz="1800" dirty="0"/>
          </a:p>
          <a:p>
            <a:pPr lvl="1"/>
            <a:r>
              <a:rPr lang="en-US" sz="1800" dirty="0"/>
              <a:t>Is the vendor requested registered in eVA? </a:t>
            </a:r>
          </a:p>
          <a:p>
            <a:pPr lvl="1"/>
            <a:r>
              <a:rPr lang="en-US" sz="1800" dirty="0"/>
              <a:t>Is the vendor on an available contract (</a:t>
            </a:r>
            <a:r>
              <a:rPr lang="en-US" sz="1800" dirty="0">
                <a:hlinkClick r:id="rId3"/>
              </a:rPr>
              <a:t>UMW Cobblestone</a:t>
            </a:r>
            <a:r>
              <a:rPr lang="en-US" sz="1800" dirty="0"/>
              <a:t>, </a:t>
            </a:r>
            <a:r>
              <a:rPr lang="en-US" sz="1800" dirty="0">
                <a:hlinkClick r:id="rId4"/>
              </a:rPr>
              <a:t>VASCUPP</a:t>
            </a:r>
            <a:r>
              <a:rPr lang="en-US" sz="1800" dirty="0"/>
              <a:t>)? Are they a micro business? Do I need a micro business quote/justification prior to purchasing?</a:t>
            </a:r>
          </a:p>
          <a:p>
            <a:pPr lvl="1"/>
            <a:r>
              <a:rPr lang="en-US" sz="1800" dirty="0"/>
              <a:t>What FOAP am I using? Is the </a:t>
            </a:r>
            <a:r>
              <a:rPr lang="en-US" sz="1800" dirty="0">
                <a:hlinkClick r:id="rId5"/>
              </a:rPr>
              <a:t>fund source </a:t>
            </a:r>
            <a:r>
              <a:rPr lang="en-US" sz="1800" dirty="0"/>
              <a:t>state or non-state?</a:t>
            </a:r>
          </a:p>
          <a:p>
            <a:pPr lvl="1"/>
            <a:r>
              <a:rPr lang="en-US" sz="1800" dirty="0"/>
              <a:t>What are my SPCC spending limits and restrictions? Will I need a temporary increase or restriction lift to purchase this?</a:t>
            </a:r>
          </a:p>
          <a:p>
            <a:pPr lvl="1"/>
            <a:r>
              <a:rPr lang="en-US" sz="1800" dirty="0"/>
              <a:t>What payment types does the vendor accept? If they only accept check, are they registered in eVA/Cardinal/Banner? If not: </a:t>
            </a:r>
            <a:r>
              <a:rPr lang="en-US" sz="1800" dirty="0">
                <a:hlinkClick r:id="rId6"/>
              </a:rPr>
              <a:t>https://adminfinance.umw.edu/ap/vendor-information-page/</a:t>
            </a:r>
            <a:r>
              <a:rPr lang="en-US" sz="1800" dirty="0"/>
              <a:t> </a:t>
            </a:r>
          </a:p>
        </p:txBody>
      </p:sp>
    </p:spTree>
    <p:extLst>
      <p:ext uri="{BB962C8B-B14F-4D97-AF65-F5344CB8AC3E}">
        <p14:creationId xmlns:p14="http://schemas.microsoft.com/office/powerpoint/2010/main" val="314742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5A613-5C12-4EB5-8734-931EEDB5958A}"/>
              </a:ext>
            </a:extLst>
          </p:cNvPr>
          <p:cNvSpPr>
            <a:spLocks noGrp="1"/>
          </p:cNvSpPr>
          <p:nvPr>
            <p:ph type="title"/>
          </p:nvPr>
        </p:nvSpPr>
        <p:spPr>
          <a:xfrm>
            <a:off x="677334" y="609600"/>
            <a:ext cx="8596668" cy="616085"/>
          </a:xfrm>
        </p:spPr>
        <p:txBody>
          <a:bodyPr>
            <a:normAutofit fontScale="90000"/>
          </a:bodyPr>
          <a:lstStyle/>
          <a:p>
            <a:r>
              <a:rPr lang="en-US" dirty="0"/>
              <a:t>Reimbursements are still Procurements</a:t>
            </a:r>
          </a:p>
        </p:txBody>
      </p:sp>
      <p:sp>
        <p:nvSpPr>
          <p:cNvPr id="3" name="Content Placeholder 2">
            <a:extLst>
              <a:ext uri="{FF2B5EF4-FFF2-40B4-BE49-F238E27FC236}">
                <a16:creationId xmlns:a16="http://schemas.microsoft.com/office/drawing/2014/main" id="{C866C253-9308-4D1E-B832-0F45AF209F24}"/>
              </a:ext>
            </a:extLst>
          </p:cNvPr>
          <p:cNvSpPr>
            <a:spLocks noGrp="1"/>
          </p:cNvSpPr>
          <p:nvPr>
            <p:ph idx="1"/>
          </p:nvPr>
        </p:nvSpPr>
        <p:spPr>
          <a:xfrm>
            <a:off x="677334" y="1692613"/>
            <a:ext cx="8596668" cy="4348749"/>
          </a:xfrm>
        </p:spPr>
        <p:txBody>
          <a:bodyPr vert="horz" lIns="91440" tIns="45720" rIns="91440" bIns="45720" rtlCol="0" anchor="t">
            <a:normAutofit/>
          </a:bodyPr>
          <a:lstStyle/>
          <a:p>
            <a:r>
              <a:rPr lang="en-US" sz="2800" dirty="0"/>
              <a:t>If a faculty/staff member is seeking reimbursement (Chrome River entry) with public funds for something they purchased out of pocket, </a:t>
            </a:r>
            <a:r>
              <a:rPr lang="en-US" sz="2800" i="1" dirty="0"/>
              <a:t>all procurement and University requirements must still be followed as applicable to the purchase</a:t>
            </a:r>
            <a:r>
              <a:rPr lang="en-US" sz="2800" dirty="0"/>
              <a:t>: micro quote documentation, IT approvals, cabinet approvals, eVA purchase orders, etc. </a:t>
            </a:r>
          </a:p>
        </p:txBody>
      </p:sp>
    </p:spTree>
    <p:extLst>
      <p:ext uri="{BB962C8B-B14F-4D97-AF65-F5344CB8AC3E}">
        <p14:creationId xmlns:p14="http://schemas.microsoft.com/office/powerpoint/2010/main" val="436968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E84CD-F764-4EC0-9E39-0AD165CE73A2}"/>
              </a:ext>
            </a:extLst>
          </p:cNvPr>
          <p:cNvSpPr>
            <a:spLocks noGrp="1"/>
          </p:cNvSpPr>
          <p:nvPr>
            <p:ph type="title"/>
          </p:nvPr>
        </p:nvSpPr>
        <p:spPr>
          <a:xfrm>
            <a:off x="677334" y="295181"/>
            <a:ext cx="8596668" cy="757764"/>
          </a:xfrm>
        </p:spPr>
        <p:txBody>
          <a:bodyPr>
            <a:normAutofit/>
          </a:bodyPr>
          <a:lstStyle/>
          <a:p>
            <a:r>
              <a:rPr lang="en-US" sz="3200" dirty="0"/>
              <a:t>PO Category &amp; Procurement Transaction Type</a:t>
            </a:r>
          </a:p>
        </p:txBody>
      </p:sp>
      <p:sp>
        <p:nvSpPr>
          <p:cNvPr id="3" name="Content Placeholder 2">
            <a:extLst>
              <a:ext uri="{FF2B5EF4-FFF2-40B4-BE49-F238E27FC236}">
                <a16:creationId xmlns:a16="http://schemas.microsoft.com/office/drawing/2014/main" id="{E989CFC1-7AEC-4A18-8EAE-99680A8FB41F}"/>
              </a:ext>
            </a:extLst>
          </p:cNvPr>
          <p:cNvSpPr>
            <a:spLocks noGrp="1"/>
          </p:cNvSpPr>
          <p:nvPr>
            <p:ph idx="1"/>
          </p:nvPr>
        </p:nvSpPr>
        <p:spPr>
          <a:xfrm>
            <a:off x="677334" y="1263948"/>
            <a:ext cx="8596668" cy="4541106"/>
          </a:xfrm>
        </p:spPr>
        <p:txBody>
          <a:bodyPr>
            <a:normAutofit/>
          </a:bodyPr>
          <a:lstStyle/>
          <a:p>
            <a:r>
              <a:rPr lang="en-US" sz="2000" dirty="0"/>
              <a:t>PO Category: </a:t>
            </a:r>
            <a:r>
              <a:rPr lang="en-US" sz="1800" dirty="0"/>
              <a:t>Always set your PO Category to R01 – Routine unless purchasing from VCE, then select X02 – Exempt from Fees.</a:t>
            </a:r>
          </a:p>
          <a:p>
            <a:endParaRPr lang="en-US" dirty="0"/>
          </a:p>
          <a:p>
            <a:endParaRPr lang="en-US" sz="1800" dirty="0"/>
          </a:p>
          <a:p>
            <a:endParaRPr lang="en-US" dirty="0"/>
          </a:p>
          <a:p>
            <a:endParaRPr lang="en-US" dirty="0"/>
          </a:p>
          <a:p>
            <a:r>
              <a:rPr lang="en-US" sz="1800" dirty="0"/>
              <a:t>Procurement Transaction Type: NEVER select Professional Services unless you are purchasing architectural/engineering, legal, or medical services.</a:t>
            </a:r>
          </a:p>
          <a:p>
            <a:pPr marL="0" indent="0">
              <a:buNone/>
            </a:pPr>
            <a:r>
              <a:rPr lang="en-US" i="1" dirty="0"/>
              <a:t>		"Professional services" means work performed by an independent 				contractor within the scope of the practice of accounting, actuarial 			services, architecture, land surveying, landscape architecture, law, 			dentistry, medicine, optometry, pharmacy or professional engineering. </a:t>
            </a:r>
            <a:endParaRPr lang="en-US" sz="1800"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pic>
        <p:nvPicPr>
          <p:cNvPr id="4" name="Picture 3">
            <a:extLst>
              <a:ext uri="{FF2B5EF4-FFF2-40B4-BE49-F238E27FC236}">
                <a16:creationId xmlns:a16="http://schemas.microsoft.com/office/drawing/2014/main" id="{7965293B-4850-4B4E-871F-4F210FC4E9C4}"/>
              </a:ext>
            </a:extLst>
          </p:cNvPr>
          <p:cNvPicPr>
            <a:picLocks noChangeAspect="1"/>
          </p:cNvPicPr>
          <p:nvPr/>
        </p:nvPicPr>
        <p:blipFill>
          <a:blip r:embed="rId2"/>
          <a:stretch>
            <a:fillRect/>
          </a:stretch>
        </p:blipFill>
        <p:spPr>
          <a:xfrm>
            <a:off x="3170090" y="2134485"/>
            <a:ext cx="3389481" cy="851170"/>
          </a:xfrm>
          <a:prstGeom prst="rect">
            <a:avLst/>
          </a:prstGeom>
        </p:spPr>
      </p:pic>
    </p:spTree>
    <p:extLst>
      <p:ext uri="{BB962C8B-B14F-4D97-AF65-F5344CB8AC3E}">
        <p14:creationId xmlns:p14="http://schemas.microsoft.com/office/powerpoint/2010/main" val="3256830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E179-310F-45C6-8A2F-FEB7B0C01513}"/>
              </a:ext>
            </a:extLst>
          </p:cNvPr>
          <p:cNvSpPr>
            <a:spLocks noGrp="1"/>
          </p:cNvSpPr>
          <p:nvPr>
            <p:ph type="title"/>
          </p:nvPr>
        </p:nvSpPr>
        <p:spPr/>
        <p:txBody>
          <a:bodyPr/>
          <a:lstStyle/>
          <a:p>
            <a:r>
              <a:rPr lang="en-US" dirty="0"/>
              <a:t>Confirming Order or Purchase Order: How do you know which to select?</a:t>
            </a:r>
          </a:p>
        </p:txBody>
      </p:sp>
      <p:sp>
        <p:nvSpPr>
          <p:cNvPr id="3" name="Content Placeholder 2">
            <a:extLst>
              <a:ext uri="{FF2B5EF4-FFF2-40B4-BE49-F238E27FC236}">
                <a16:creationId xmlns:a16="http://schemas.microsoft.com/office/drawing/2014/main" id="{0C9C636D-AB37-4157-95ED-1829D7AAACE8}"/>
              </a:ext>
            </a:extLst>
          </p:cNvPr>
          <p:cNvSpPr>
            <a:spLocks noGrp="1"/>
          </p:cNvSpPr>
          <p:nvPr>
            <p:ph sz="half" idx="1"/>
          </p:nvPr>
        </p:nvSpPr>
        <p:spPr/>
        <p:txBody>
          <a:bodyPr>
            <a:normAutofit/>
          </a:bodyPr>
          <a:lstStyle/>
          <a:p>
            <a:r>
              <a:rPr lang="en-US" dirty="0"/>
              <a:t>Are you entering an eVA punch-out catalog order?  Select “Purchase Order.”</a:t>
            </a:r>
          </a:p>
          <a:p>
            <a:r>
              <a:rPr lang="en-US" dirty="0"/>
              <a:t>Are you making a new purchase to a supplier who will acknowledge and fulfill your eVA order within the eVA system?  Select “Purchase Order.” </a:t>
            </a:r>
          </a:p>
          <a:p>
            <a:r>
              <a:rPr lang="en-US" i="1" dirty="0"/>
              <a:t>Self-registered Suppliers are able to retrieve P-card data from </a:t>
            </a:r>
            <a:r>
              <a:rPr lang="en-US" b="1" i="1" u="sng" dirty="0"/>
              <a:t>BOTH</a:t>
            </a:r>
            <a:r>
              <a:rPr lang="en-US" i="1" dirty="0"/>
              <a:t> types of orders, once logged into their eVA Account. </a:t>
            </a:r>
          </a:p>
          <a:p>
            <a:endParaRPr lang="en-US" dirty="0"/>
          </a:p>
        </p:txBody>
      </p:sp>
      <p:sp>
        <p:nvSpPr>
          <p:cNvPr id="4" name="Content Placeholder 3">
            <a:extLst>
              <a:ext uri="{FF2B5EF4-FFF2-40B4-BE49-F238E27FC236}">
                <a16:creationId xmlns:a16="http://schemas.microsoft.com/office/drawing/2014/main" id="{E5959A75-0D24-4263-9146-98A526ACF50D}"/>
              </a:ext>
            </a:extLst>
          </p:cNvPr>
          <p:cNvSpPr>
            <a:spLocks noGrp="1"/>
          </p:cNvSpPr>
          <p:nvPr>
            <p:ph sz="half" idx="2"/>
          </p:nvPr>
        </p:nvSpPr>
        <p:spPr/>
        <p:txBody>
          <a:bodyPr vert="horz" lIns="91440" tIns="45720" rIns="91440" bIns="45720" rtlCol="0" anchor="t">
            <a:normAutofit/>
          </a:bodyPr>
          <a:lstStyle/>
          <a:p>
            <a:r>
              <a:rPr lang="en-US" dirty="0"/>
              <a:t>Did you place an order on a website external to eVA (i.e., Amazon, Walmart.com, etc.) and you paid for the purchase on the external site with your UMW p-card?  Select “Confirming Order.”</a:t>
            </a:r>
          </a:p>
          <a:p>
            <a:r>
              <a:rPr lang="en-US" dirty="0"/>
              <a:t>If you (or someone else) called in your order to the supplier, also select “Confirming Order.”</a:t>
            </a:r>
          </a:p>
          <a:p>
            <a:r>
              <a:rPr lang="en-US" sz="1500" i="1" dirty="0"/>
              <a:t>*NOTE: If you have placed an order with a supplier that is NOT eVA-registered, you MUST enter a Confirming Order to enter the unregistered supplier name.</a:t>
            </a:r>
            <a:r>
              <a:rPr lang="en-US" i="1" dirty="0"/>
              <a:t> </a:t>
            </a:r>
            <a:endParaRPr lang="en-US" dirty="0"/>
          </a:p>
        </p:txBody>
      </p:sp>
    </p:spTree>
    <p:extLst>
      <p:ext uri="{BB962C8B-B14F-4D97-AF65-F5344CB8AC3E}">
        <p14:creationId xmlns:p14="http://schemas.microsoft.com/office/powerpoint/2010/main" val="995915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18C65F3272304183A34B57D900ADF0" ma:contentTypeVersion="7" ma:contentTypeDescription="Create a new document." ma:contentTypeScope="" ma:versionID="29b38af3d7edd7dc73b52e857d6ad9c4">
  <xsd:schema xmlns:xsd="http://www.w3.org/2001/XMLSchema" xmlns:xs="http://www.w3.org/2001/XMLSchema" xmlns:p="http://schemas.microsoft.com/office/2006/metadata/properties" xmlns:ns2="757eed87-6f08-41a9-9aa1-e96f1a720244" xmlns:ns3="7526147e-290c-4509-8a11-743e8ab34367" targetNamespace="http://schemas.microsoft.com/office/2006/metadata/properties" ma:root="true" ma:fieldsID="5433394fcf1bd4e5fd67f85838ac0c99" ns2:_="" ns3:_="">
    <xsd:import namespace="757eed87-6f08-41a9-9aa1-e96f1a720244"/>
    <xsd:import namespace="7526147e-290c-4509-8a11-743e8ab3436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7eed87-6f08-41a9-9aa1-e96f1a7202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26147e-290c-4509-8a11-743e8ab3436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498E43-3210-4E73-BC71-B324F0E6E3C9}">
  <ds:schemaRefs>
    <ds:schemaRef ds:uri="http://schemas.microsoft.com/office/2006/metadata/properties"/>
    <ds:schemaRef ds:uri="http://purl.org/dc/elements/1.1/"/>
    <ds:schemaRef ds:uri="http://purl.org/dc/terms/"/>
    <ds:schemaRef ds:uri="757eed87-6f08-41a9-9aa1-e96f1a720244"/>
    <ds:schemaRef ds:uri="http://schemas.microsoft.com/office/2006/documentManagement/types"/>
    <ds:schemaRef ds:uri="http://schemas.microsoft.com/office/infopath/2007/PartnerControls"/>
    <ds:schemaRef ds:uri="http://schemas.openxmlformats.org/package/2006/metadata/core-properties"/>
    <ds:schemaRef ds:uri="7526147e-290c-4509-8a11-743e8ab34367"/>
    <ds:schemaRef ds:uri="http://www.w3.org/XML/1998/namespace"/>
    <ds:schemaRef ds:uri="http://purl.org/dc/dcmitype/"/>
  </ds:schemaRefs>
</ds:datastoreItem>
</file>

<file path=customXml/itemProps2.xml><?xml version="1.0" encoding="utf-8"?>
<ds:datastoreItem xmlns:ds="http://schemas.openxmlformats.org/officeDocument/2006/customXml" ds:itemID="{74864DF9-322A-4699-A039-2826DEE6D55F}">
  <ds:schemaRefs>
    <ds:schemaRef ds:uri="http://schemas.microsoft.com/sharepoint/v3/contenttype/forms"/>
  </ds:schemaRefs>
</ds:datastoreItem>
</file>

<file path=customXml/itemProps3.xml><?xml version="1.0" encoding="utf-8"?>
<ds:datastoreItem xmlns:ds="http://schemas.openxmlformats.org/officeDocument/2006/customXml" ds:itemID="{19C903E9-CDFA-4E96-A007-3BFC507346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7eed87-6f08-41a9-9aa1-e96f1a720244"/>
    <ds:schemaRef ds:uri="7526147e-290c-4509-8a11-743e8ab343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310</TotalTime>
  <Words>939</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February 2023 BUG Meeting Back to Basics </vt:lpstr>
      <vt:lpstr>Your Card, Your Responsibility</vt:lpstr>
      <vt:lpstr>Deadlines are Deadlines</vt:lpstr>
      <vt:lpstr>Know Before You Go (Buy)</vt:lpstr>
      <vt:lpstr>Reimbursements are still Procurements</vt:lpstr>
      <vt:lpstr>PO Category &amp; Procurement Transaction Type</vt:lpstr>
      <vt:lpstr>Confirming Order or Purchase Order: How do you know which to select?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2023 BUG Meeting Back to Basics</dc:title>
  <dc:creator>Michelle Pickham (mmiller8)</dc:creator>
  <cp:lastModifiedBy>Vanessa Koszyk (vshurina)</cp:lastModifiedBy>
  <cp:revision>36</cp:revision>
  <dcterms:created xsi:type="dcterms:W3CDTF">2023-01-31T17:01:31Z</dcterms:created>
  <dcterms:modified xsi:type="dcterms:W3CDTF">2023-02-16T14:57:02Z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0x0101005A18C65F3272304183A34B57D900ADF0</vt:lpwstr>
  </property>
</Properties>
</file>