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5" r:id="rId4"/>
  </p:sldMasterIdLst>
  <p:sldIdLst>
    <p:sldId id="256" r:id="rId5"/>
    <p:sldId id="304" r:id="rId6"/>
    <p:sldId id="317" r:id="rId7"/>
    <p:sldId id="322" r:id="rId8"/>
    <p:sldId id="319" r:id="rId9"/>
    <p:sldId id="306" r:id="rId10"/>
    <p:sldId id="320" r:id="rId11"/>
    <p:sldId id="321" r:id="rId12"/>
    <p:sldId id="313" r:id="rId13"/>
    <p:sldId id="323" r:id="rId14"/>
    <p:sldId id="324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E0A3"/>
    <a:srgbClr val="FFCC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C382D8-6EE4-05FD-AF4E-522DA933476F}" v="9" dt="2025-09-11T15:46:47.0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229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C8DAE-B3F5-4271-A361-AF77AF65F13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F8DD-0897-4344-AF78-133084939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144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C8DAE-B3F5-4271-A361-AF77AF65F13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F8DD-0897-4344-AF78-133084939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101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C8DAE-B3F5-4271-A361-AF77AF65F13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F8DD-0897-4344-AF78-13308493994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2142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C8DAE-B3F5-4271-A361-AF77AF65F13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F8DD-0897-4344-AF78-133084939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736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C8DAE-B3F5-4271-A361-AF77AF65F13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F8DD-0897-4344-AF78-13308493994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3694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C8DAE-B3F5-4271-A361-AF77AF65F13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F8DD-0897-4344-AF78-133084939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574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C8DAE-B3F5-4271-A361-AF77AF65F13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F8DD-0897-4344-AF78-133084939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250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C8DAE-B3F5-4271-A361-AF77AF65F13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F8DD-0897-4344-AF78-133084939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10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C8DAE-B3F5-4271-A361-AF77AF65F13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F8DD-0897-4344-AF78-133084939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91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C8DAE-B3F5-4271-A361-AF77AF65F13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F8DD-0897-4344-AF78-133084939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111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C8DAE-B3F5-4271-A361-AF77AF65F13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F8DD-0897-4344-AF78-133084939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053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C8DAE-B3F5-4271-A361-AF77AF65F13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F8DD-0897-4344-AF78-133084939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41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C8DAE-B3F5-4271-A361-AF77AF65F13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F8DD-0897-4344-AF78-133084939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656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C8DAE-B3F5-4271-A361-AF77AF65F13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F8DD-0897-4344-AF78-133084939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684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C8DAE-B3F5-4271-A361-AF77AF65F13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F8DD-0897-4344-AF78-133084939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39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C8DAE-B3F5-4271-A361-AF77AF65F13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F8DD-0897-4344-AF78-133084939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807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C8DAE-B3F5-4271-A361-AF77AF65F13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72BDF8DD-0897-4344-AF78-133084939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522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  <p:sldLayoutId id="2147483877" r:id="rId12"/>
    <p:sldLayoutId id="2147483878" r:id="rId13"/>
    <p:sldLayoutId id="2147483879" r:id="rId14"/>
    <p:sldLayoutId id="2147483880" r:id="rId15"/>
    <p:sldLayoutId id="2147483881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73" y="885220"/>
            <a:ext cx="9554546" cy="2071565"/>
          </a:xfrm>
        </p:spPr>
        <p:txBody>
          <a:bodyPr/>
          <a:lstStyle/>
          <a:p>
            <a:r>
              <a:rPr lang="en-US"/>
              <a:t>UMW SBITAs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943246B1-A8F2-4BB2-8DC2-F9513D52D11C}"/>
              </a:ext>
            </a:extLst>
          </p:cNvPr>
          <p:cNvSpPr txBox="1">
            <a:spLocks/>
          </p:cNvSpPr>
          <p:nvPr/>
        </p:nvSpPr>
        <p:spPr>
          <a:xfrm>
            <a:off x="7792212" y="2956785"/>
            <a:ext cx="1744710" cy="29339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i="1"/>
              <a:t>Updated FY26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9122D0-75E8-4371-B7D8-BB3A29E4AF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592" y="5743575"/>
            <a:ext cx="3276600" cy="111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974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FE1A154-FBD1-42D4-AA7C-DE3A7ED05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UMW Current Stats: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D7697B5E-54B1-4AAD-AE47-58413F92B388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92121" y="2044475"/>
            <a:ext cx="4183062" cy="3199315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000FAE-10AC-4956-95F6-ECA6D28FB7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1930400"/>
            <a:ext cx="4184034" cy="4110963"/>
          </a:xfrm>
        </p:spPr>
        <p:txBody>
          <a:bodyPr>
            <a:normAutofit fontScale="92500" lnSpcReduction="20000"/>
          </a:bodyPr>
          <a:lstStyle/>
          <a:p>
            <a:r>
              <a:rPr lang="en-US" err="1"/>
              <a:t>Sycom</a:t>
            </a:r>
            <a:r>
              <a:rPr lang="en-US"/>
              <a:t> – Cisco</a:t>
            </a:r>
          </a:p>
          <a:p>
            <a:r>
              <a:rPr lang="en-US"/>
              <a:t>Ellucian – Chrome River</a:t>
            </a:r>
          </a:p>
          <a:p>
            <a:r>
              <a:rPr lang="en-US"/>
              <a:t>CDWG – Adobe</a:t>
            </a:r>
          </a:p>
          <a:p>
            <a:r>
              <a:rPr lang="en-US" err="1"/>
              <a:t>LeepFrog</a:t>
            </a:r>
            <a:endParaRPr lang="en-US"/>
          </a:p>
          <a:p>
            <a:r>
              <a:rPr lang="en-US" err="1"/>
              <a:t>PageUp</a:t>
            </a:r>
            <a:endParaRPr lang="en-US"/>
          </a:p>
          <a:p>
            <a:r>
              <a:rPr lang="en-US"/>
              <a:t>SHI – Microsoft</a:t>
            </a:r>
          </a:p>
          <a:p>
            <a:r>
              <a:rPr lang="en-US"/>
              <a:t>Handshake</a:t>
            </a:r>
          </a:p>
          <a:p>
            <a:r>
              <a:rPr lang="en-US"/>
              <a:t>Localist Event Calendar</a:t>
            </a:r>
          </a:p>
          <a:p>
            <a:r>
              <a:rPr lang="en-US"/>
              <a:t>ProQuest Databases</a:t>
            </a:r>
          </a:p>
          <a:p>
            <a:r>
              <a:rPr lang="en-US"/>
              <a:t>Instructure – Canvas</a:t>
            </a:r>
          </a:p>
          <a:p>
            <a:r>
              <a:rPr lang="en-US"/>
              <a:t>Capture – Behavioral Intelligence Platform</a:t>
            </a:r>
          </a:p>
        </p:txBody>
      </p:sp>
    </p:spTree>
    <p:extLst>
      <p:ext uri="{BB962C8B-B14F-4D97-AF65-F5344CB8AC3E}">
        <p14:creationId xmlns:p14="http://schemas.microsoft.com/office/powerpoint/2010/main" val="3414339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7C24A53-3261-4A3F-82B5-CDDBF0FBF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Need Help?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43D9AE-3AE0-42EA-AA33-FD98123A9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Reach out to Melinda or Arin with questions!</a:t>
            </a:r>
          </a:p>
          <a:p>
            <a:r>
              <a:rPr lang="en-US"/>
              <a:t>Information can be found on the UMW Accounting website.</a:t>
            </a:r>
          </a:p>
          <a:p>
            <a:pPr lvl="1"/>
            <a:r>
              <a:rPr lang="en-US"/>
              <a:t>https://adminfinance.umw.edu/accounting/sbitas/</a:t>
            </a:r>
          </a:p>
        </p:txBody>
      </p:sp>
    </p:spTree>
    <p:extLst>
      <p:ext uri="{BB962C8B-B14F-4D97-AF65-F5344CB8AC3E}">
        <p14:creationId xmlns:p14="http://schemas.microsoft.com/office/powerpoint/2010/main" val="128796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31387-F3A8-43B2-94ED-2C61132FA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0" y="602562"/>
            <a:ext cx="3474041" cy="699160"/>
          </a:xfrm>
        </p:spPr>
        <p:txBody>
          <a:bodyPr>
            <a:normAutofit/>
          </a:bodyPr>
          <a:lstStyle/>
          <a:p>
            <a:r>
              <a:rPr lang="en-US" sz="3200"/>
              <a:t>Arin Doerfler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78EE36-9408-420A-BC34-8F0949B03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5" y="1301722"/>
            <a:ext cx="3571577" cy="941606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en-US" sz="1400"/>
              <a:t>Associate Controller</a:t>
            </a:r>
          </a:p>
          <a:p>
            <a:pPr>
              <a:spcBef>
                <a:spcPts val="0"/>
              </a:spcBef>
            </a:pPr>
            <a:r>
              <a:rPr lang="en-US" sz="1400"/>
              <a:t>adoerfle@umw.edu</a:t>
            </a:r>
          </a:p>
          <a:p>
            <a:pPr>
              <a:spcBef>
                <a:spcPts val="0"/>
              </a:spcBef>
            </a:pPr>
            <a:r>
              <a:rPr lang="en-US" sz="1400"/>
              <a:t>Eagle Village 480</a:t>
            </a:r>
          </a:p>
          <a:p>
            <a:pPr>
              <a:spcBef>
                <a:spcPts val="0"/>
              </a:spcBef>
            </a:pPr>
            <a:r>
              <a:rPr lang="en-US" sz="1400"/>
              <a:t>x1230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D2073A8-C57B-4165-97CB-E2E2E6F36C5B}"/>
              </a:ext>
            </a:extLst>
          </p:cNvPr>
          <p:cNvSpPr txBox="1">
            <a:spLocks/>
          </p:cNvSpPr>
          <p:nvPr/>
        </p:nvSpPr>
        <p:spPr>
          <a:xfrm>
            <a:off x="677328" y="4012628"/>
            <a:ext cx="3474041" cy="69916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0" kern="1200" cap="none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>
                <a:solidFill>
                  <a:schemeClr val="accent1">
                    <a:lumMod val="75000"/>
                  </a:schemeClr>
                </a:solidFill>
              </a:rPr>
              <a:t>Tania Ellis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BCAB62C-78ED-4549-B8B8-00A6CDC08BF8}"/>
              </a:ext>
            </a:extLst>
          </p:cNvPr>
          <p:cNvSpPr txBox="1">
            <a:spLocks/>
          </p:cNvSpPr>
          <p:nvPr/>
        </p:nvSpPr>
        <p:spPr>
          <a:xfrm>
            <a:off x="677328" y="4711788"/>
            <a:ext cx="3571577" cy="10107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1400"/>
              <a:t>Senior Accountant – Fixed Assets</a:t>
            </a:r>
          </a:p>
          <a:p>
            <a:pPr>
              <a:spcBef>
                <a:spcPts val="0"/>
              </a:spcBef>
            </a:pPr>
            <a:r>
              <a:rPr lang="en-US" sz="1400"/>
              <a:t>tellis2@umw.edu</a:t>
            </a:r>
          </a:p>
          <a:p>
            <a:pPr>
              <a:spcBef>
                <a:spcPts val="0"/>
              </a:spcBef>
            </a:pPr>
            <a:r>
              <a:rPr lang="en-US" sz="1400"/>
              <a:t>Lee Hall Room 241</a:t>
            </a:r>
          </a:p>
          <a:p>
            <a:pPr>
              <a:spcBef>
                <a:spcPts val="0"/>
              </a:spcBef>
            </a:pPr>
            <a:r>
              <a:rPr lang="en-US" sz="1400"/>
              <a:t>x1244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713F89-935D-4336-843F-DB2147322C71}"/>
              </a:ext>
            </a:extLst>
          </p:cNvPr>
          <p:cNvSpPr txBox="1">
            <a:spLocks/>
          </p:cNvSpPr>
          <p:nvPr/>
        </p:nvSpPr>
        <p:spPr>
          <a:xfrm>
            <a:off x="677327" y="2347252"/>
            <a:ext cx="3474041" cy="69916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0" kern="1200" cap="none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>
                <a:solidFill>
                  <a:schemeClr val="accent1">
                    <a:lumMod val="75000"/>
                  </a:schemeClr>
                </a:solidFill>
              </a:rPr>
              <a:t>Melinda Albrycht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32BB292A-92A7-483B-AEB7-9D7D0084F99B}"/>
              </a:ext>
            </a:extLst>
          </p:cNvPr>
          <p:cNvSpPr txBox="1">
            <a:spLocks/>
          </p:cNvSpPr>
          <p:nvPr/>
        </p:nvSpPr>
        <p:spPr>
          <a:xfrm>
            <a:off x="677328" y="3046412"/>
            <a:ext cx="3571577" cy="9662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1400"/>
              <a:t>Asst Director of Accounting</a:t>
            </a:r>
          </a:p>
          <a:p>
            <a:pPr>
              <a:spcBef>
                <a:spcPts val="0"/>
              </a:spcBef>
            </a:pPr>
            <a:r>
              <a:rPr lang="en-US" sz="1400"/>
              <a:t>malbyrch@umw.edu</a:t>
            </a:r>
          </a:p>
          <a:p>
            <a:pPr>
              <a:spcBef>
                <a:spcPts val="0"/>
              </a:spcBef>
            </a:pPr>
            <a:r>
              <a:rPr lang="en-US" sz="1400"/>
              <a:t>Lee Hall Room 239</a:t>
            </a:r>
          </a:p>
          <a:p>
            <a:pPr>
              <a:spcBef>
                <a:spcPts val="0"/>
              </a:spcBef>
            </a:pPr>
            <a:r>
              <a:rPr lang="en-US" sz="1400"/>
              <a:t>x1227</a:t>
            </a:r>
          </a:p>
        </p:txBody>
      </p:sp>
    </p:spTree>
    <p:extLst>
      <p:ext uri="{BB962C8B-B14F-4D97-AF65-F5344CB8AC3E}">
        <p14:creationId xmlns:p14="http://schemas.microsoft.com/office/powerpoint/2010/main" val="3224227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6CDABB4-5F38-4778-BFE5-52BBB610090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17170" y="563880"/>
            <a:ext cx="9052560" cy="6019800"/>
          </a:xfrm>
        </p:spPr>
        <p:txBody>
          <a:bodyPr>
            <a:normAutofit/>
          </a:bodyPr>
          <a:lstStyle/>
          <a:p>
            <a:pPr algn="ctr"/>
            <a:br>
              <a:rPr lang="en-US" sz="5400"/>
            </a:br>
            <a:br>
              <a:rPr lang="en-US" sz="5400"/>
            </a:br>
            <a:r>
              <a:rPr lang="en-US" sz="5400"/>
              <a:t>SBITAs (Subscription-Based Information Technology Arrangements)</a:t>
            </a:r>
          </a:p>
        </p:txBody>
      </p:sp>
    </p:spTree>
    <p:extLst>
      <p:ext uri="{BB962C8B-B14F-4D97-AF65-F5344CB8AC3E}">
        <p14:creationId xmlns:p14="http://schemas.microsoft.com/office/powerpoint/2010/main" val="3902021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B752E8-D4CF-4925-94B0-7D78DEE945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745" y="680526"/>
            <a:ext cx="4185623" cy="576262"/>
          </a:xfrm>
        </p:spPr>
        <p:txBody>
          <a:bodyPr/>
          <a:lstStyle/>
          <a:p>
            <a:r>
              <a:rPr lang="en-US"/>
              <a:t>What is a SBITA?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9D9F06-5BF8-473A-AC4D-198D846E2A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5745" y="1256789"/>
            <a:ext cx="8064601" cy="518755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It is an agreement where a government entity (UMW) gets the rights to use another company’s IT software for a specific period of time</a:t>
            </a:r>
          </a:p>
          <a:p>
            <a:pPr lvl="1"/>
            <a:r>
              <a:rPr lang="en-US" dirty="0"/>
              <a:t>The agreement allows UMW to use the software, either alone or with related equipment.</a:t>
            </a:r>
          </a:p>
          <a:p>
            <a:pPr lvl="1"/>
            <a:r>
              <a:rPr lang="en-US" dirty="0"/>
              <a:t>The use of the software is for a specific period of time, not a perpetual license.</a:t>
            </a:r>
          </a:p>
          <a:p>
            <a:pPr lvl="1"/>
            <a:r>
              <a:rPr lang="en-US" dirty="0"/>
              <a:t>UMW provides something of value ($$$) in exchange for the right to use the software</a:t>
            </a:r>
          </a:p>
          <a:p>
            <a:r>
              <a:rPr lang="en-US" dirty="0"/>
              <a:t>SBITAs are governed by GASB (Government Accounting Standards Board) 96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2EED3C-B9E9-4253-883F-BA00040E51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5745" y="4360557"/>
            <a:ext cx="4185618" cy="576262"/>
          </a:xfrm>
        </p:spPr>
        <p:txBody>
          <a:bodyPr/>
          <a:lstStyle/>
          <a:p>
            <a:r>
              <a:rPr lang="en-US"/>
              <a:t>Why is it important?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73376C-4424-4342-8997-545F2FE05D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5745" y="4936819"/>
            <a:ext cx="8435303" cy="1397546"/>
          </a:xfrm>
        </p:spPr>
        <p:txBody>
          <a:bodyPr/>
          <a:lstStyle/>
          <a:p>
            <a:r>
              <a:rPr lang="en-US"/>
              <a:t>It is important because the Government Accounting Standards Board requires it!</a:t>
            </a: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884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DBD57-1D65-4444-B92C-7CC7CA748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270000"/>
            <a:ext cx="8596668" cy="1320800"/>
          </a:xfrm>
        </p:spPr>
        <p:txBody>
          <a:bodyPr/>
          <a:lstStyle/>
          <a:p>
            <a:r>
              <a:rPr lang="en-US"/>
              <a:t>Examples of SBITAs: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5726B-CC32-4F44-8391-41895542E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531876"/>
          </a:xfrm>
        </p:spPr>
        <p:txBody>
          <a:bodyPr/>
          <a:lstStyle/>
          <a:p>
            <a:r>
              <a:rPr lang="en-US"/>
              <a:t>Software Licenses</a:t>
            </a:r>
          </a:p>
          <a:p>
            <a:r>
              <a:rPr lang="en-US"/>
              <a:t>Bundled Software Licenses that include maintenance and support</a:t>
            </a:r>
          </a:p>
          <a:p>
            <a:r>
              <a:rPr lang="en-US"/>
              <a:t>Databases</a:t>
            </a:r>
          </a:p>
          <a:p>
            <a:r>
              <a:rPr lang="en-US"/>
              <a:t>Training Software</a:t>
            </a:r>
          </a:p>
          <a:p>
            <a:r>
              <a:rPr lang="en-US"/>
              <a:t>Cloud-based services</a:t>
            </a:r>
          </a:p>
          <a:p>
            <a:r>
              <a:rPr lang="en-US"/>
              <a:t>Software as a Service (SaaS) </a:t>
            </a:r>
          </a:p>
          <a:p>
            <a:r>
              <a:rPr lang="en-US"/>
              <a:t>Infrastructure as a Service (IaaS)</a:t>
            </a:r>
          </a:p>
          <a:p>
            <a:r>
              <a:rPr lang="en-US"/>
              <a:t>Platform as a Service (PaaS)</a:t>
            </a:r>
          </a:p>
        </p:txBody>
      </p:sp>
    </p:spTree>
    <p:extLst>
      <p:ext uri="{BB962C8B-B14F-4D97-AF65-F5344CB8AC3E}">
        <p14:creationId xmlns:p14="http://schemas.microsoft.com/office/powerpoint/2010/main" val="2314707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905472"/>
            <a:ext cx="8596668" cy="664029"/>
          </a:xfrm>
        </p:spPr>
        <p:txBody>
          <a:bodyPr/>
          <a:lstStyle/>
          <a:p>
            <a:r>
              <a:rPr lang="en-US"/>
              <a:t>Account Codes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56373"/>
            <a:ext cx="9103480" cy="4655493"/>
          </a:xfrm>
        </p:spPr>
        <p:txBody>
          <a:bodyPr>
            <a:normAutofit/>
          </a:bodyPr>
          <a:lstStyle/>
          <a:p>
            <a:r>
              <a:rPr lang="en-US"/>
              <a:t>71222S Employee Subscriptions</a:t>
            </a:r>
          </a:p>
          <a:p>
            <a:r>
              <a:rPr lang="en-US"/>
              <a:t>71275 Software Maintenance</a:t>
            </a:r>
          </a:p>
          <a:p>
            <a:r>
              <a:rPr lang="en-US"/>
              <a:t>71277 Computer Services</a:t>
            </a:r>
          </a:p>
          <a:p>
            <a:r>
              <a:rPr lang="en-US"/>
              <a:t>71279 Software Development	</a:t>
            </a:r>
          </a:p>
          <a:p>
            <a:r>
              <a:rPr lang="en-US"/>
              <a:t>72218 Software Under 2K</a:t>
            </a:r>
          </a:p>
          <a:p>
            <a:r>
              <a:rPr lang="en-US" b="1">
                <a:solidFill>
                  <a:schemeClr val="accent1">
                    <a:lumMod val="75000"/>
                  </a:schemeClr>
                </a:solidFill>
              </a:rPr>
              <a:t>72226 Subscriptions (serial/periodical) Library</a:t>
            </a:r>
            <a:endParaRPr lang="en-US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b="1">
                <a:solidFill>
                  <a:schemeClr val="accent1">
                    <a:lumMod val="75000"/>
                  </a:schemeClr>
                </a:solidFill>
              </a:rPr>
              <a:t>72227 Electronic Subscriptions Library</a:t>
            </a:r>
            <a:endParaRPr lang="en-US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b="1">
                <a:solidFill>
                  <a:schemeClr val="accent1">
                    <a:lumMod val="75000"/>
                  </a:schemeClr>
                </a:solidFill>
              </a:rPr>
              <a:t>72229 Electronic Resources Library</a:t>
            </a:r>
            <a:endParaRPr lang="en-US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/>
              <a:t>71279L Software Dev Licenses (Limited Term) INACTIVE</a:t>
            </a:r>
          </a:p>
          <a:p>
            <a:r>
              <a:rPr lang="en-US" b="1">
                <a:solidFill>
                  <a:schemeClr val="accent1">
                    <a:lumMod val="75000"/>
                  </a:schemeClr>
                </a:solidFill>
              </a:rPr>
              <a:t>72218L Software Licenses</a:t>
            </a:r>
            <a:endParaRPr lang="en-US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b="1">
                <a:solidFill>
                  <a:schemeClr val="accent1">
                    <a:lumMod val="75000"/>
                  </a:schemeClr>
                </a:solidFill>
              </a:rPr>
              <a:t>72218S SBITA Software</a:t>
            </a:r>
            <a:r>
              <a:rPr lang="en-US" b="1"/>
              <a:t>*</a:t>
            </a:r>
            <a:endParaRPr lang="en-US"/>
          </a:p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28300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2773ED4-4A5A-4A2A-88B7-69D9C7228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eVA</a:t>
            </a:r>
            <a:r>
              <a:rPr lang="en-US"/>
              <a:t> Entry of SBITAs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9D613E5-1ECD-4A80-BF30-1E090AC44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20190"/>
            <a:ext cx="8596668" cy="4914899"/>
          </a:xfrm>
        </p:spPr>
        <p:txBody>
          <a:bodyPr>
            <a:normAutofit/>
          </a:bodyPr>
          <a:lstStyle/>
          <a:p>
            <a:r>
              <a:rPr lang="en-US" dirty="0"/>
              <a:t>Purchases using the account codes from the previous slide route to the eVA SBITA Approver(s)</a:t>
            </a:r>
          </a:p>
          <a:p>
            <a:r>
              <a:rPr lang="en-US" dirty="0"/>
              <a:t>The approver looks for the following information:</a:t>
            </a:r>
          </a:p>
          <a:p>
            <a:pPr lvl="1"/>
            <a:r>
              <a:rPr lang="en-US" dirty="0"/>
              <a:t>A complete description of what is being ordered</a:t>
            </a:r>
          </a:p>
          <a:p>
            <a:pPr lvl="1"/>
            <a:r>
              <a:rPr lang="en-US" dirty="0"/>
              <a:t>Dates of Service Period</a:t>
            </a:r>
          </a:p>
          <a:p>
            <a:pPr lvl="1"/>
            <a:r>
              <a:rPr lang="en-US" dirty="0"/>
              <a:t>Contract Number, if provided</a:t>
            </a:r>
          </a:p>
          <a:p>
            <a:pPr lvl="1"/>
            <a:r>
              <a:rPr lang="en-US" dirty="0"/>
              <a:t>IT Ticket Number</a:t>
            </a:r>
          </a:p>
          <a:p>
            <a:pPr lvl="0">
              <a:buClr>
                <a:srgbClr val="0F6FC6">
                  <a:lumMod val="75000"/>
                </a:srgbClr>
              </a:buClr>
            </a:pP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If the SBITA Approver </a:t>
            </a:r>
            <a:r>
              <a:rPr lang="en-US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can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 determine from the eVA order (and past orders) that the software being purchased is going to be classified as a SBITA, the approver will ask you to change the account code to 72218S.</a:t>
            </a:r>
          </a:p>
          <a:p>
            <a:pPr lvl="0">
              <a:buClr>
                <a:srgbClr val="0F6FC6">
                  <a:lumMod val="75000"/>
                </a:srgbClr>
              </a:buClr>
            </a:pP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If the SBITA Approver </a:t>
            </a:r>
            <a:r>
              <a:rPr lang="en-US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cannot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 determine from the eVA order that the software is going to be classified as a SBITA, the approver will send you a follow-up email with a list of questions ahead of issuing an eVA approval.</a:t>
            </a:r>
          </a:p>
          <a:p>
            <a:pPr marL="5715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763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B31C698-FE10-4A8F-BD4F-041948FC47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22910"/>
            <a:ext cx="8596668" cy="6217920"/>
          </a:xfrm>
        </p:spPr>
        <p:txBody>
          <a:bodyPr>
            <a:normAutofit fontScale="92500" lnSpcReduction="10000"/>
          </a:bodyPr>
          <a:lstStyle/>
          <a:p>
            <a:pPr lvl="0">
              <a:buFont typeface="+mj-lt"/>
              <a:buAutoNum type="arabicPeriod"/>
            </a:pPr>
            <a:r>
              <a:rPr lang="en-US"/>
              <a:t>Is this a renewal or a new purchase?</a:t>
            </a:r>
          </a:p>
          <a:p>
            <a:pPr lvl="0">
              <a:buFont typeface="+mj-lt"/>
              <a:buAutoNum type="arabicPeriod"/>
            </a:pPr>
            <a:r>
              <a:rPr lang="en-US"/>
              <a:t>Are there specific renewal options?</a:t>
            </a:r>
          </a:p>
          <a:p>
            <a:pPr lvl="0">
              <a:buFont typeface="+mj-lt"/>
              <a:buAutoNum type="arabicPeriod"/>
            </a:pPr>
            <a:r>
              <a:rPr lang="en-US"/>
              <a:t>Do you intend to renew this again in the future?</a:t>
            </a:r>
          </a:p>
          <a:p>
            <a:pPr lvl="0">
              <a:buFont typeface="+mj-lt"/>
              <a:buAutoNum type="arabicPeriod"/>
            </a:pPr>
            <a:r>
              <a:rPr lang="en-US"/>
              <a:t>What is the payment frequency?</a:t>
            </a:r>
          </a:p>
          <a:p>
            <a:pPr lvl="0">
              <a:buFont typeface="+mj-lt"/>
              <a:buAutoNum type="arabicPeriod"/>
            </a:pPr>
            <a:r>
              <a:rPr lang="en-US"/>
              <a:t>What is the purpose of the software?</a:t>
            </a:r>
          </a:p>
          <a:p>
            <a:pPr lvl="0">
              <a:buFont typeface="+mj-lt"/>
              <a:buAutoNum type="arabicPeriod"/>
            </a:pPr>
            <a:r>
              <a:rPr lang="en-US"/>
              <a:t>Does UMW create and grant user access?</a:t>
            </a:r>
          </a:p>
          <a:p>
            <a:pPr lvl="0">
              <a:buFont typeface="+mj-lt"/>
              <a:buAutoNum type="arabicPeriod"/>
            </a:pPr>
            <a:r>
              <a:rPr lang="en-US"/>
              <a:t>Can UMW access the software at any time?</a:t>
            </a:r>
          </a:p>
          <a:p>
            <a:pPr lvl="0">
              <a:buFont typeface="+mj-lt"/>
              <a:buAutoNum type="arabicPeriod"/>
            </a:pPr>
            <a:r>
              <a:rPr lang="en-US"/>
              <a:t>Can UMW make configuration changes or customize the software?</a:t>
            </a:r>
          </a:p>
          <a:p>
            <a:pPr lvl="1"/>
            <a:r>
              <a:rPr lang="en-US" b="1">
                <a:solidFill>
                  <a:schemeClr val="accent1">
                    <a:lumMod val="75000"/>
                  </a:schemeClr>
                </a:solidFill>
              </a:rPr>
              <a:t>IF the buyer answers NO to the above three questions (#6-8), the software does NOT meet the criteria to be classified as a SBITA.</a:t>
            </a:r>
            <a:endParaRPr lang="en-US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buFont typeface="+mj-lt"/>
              <a:buAutoNum type="arabicPeriod"/>
            </a:pPr>
            <a:r>
              <a:rPr lang="en-US"/>
              <a:t>Start Date</a:t>
            </a:r>
          </a:p>
          <a:p>
            <a:pPr lvl="0">
              <a:buFont typeface="+mj-lt"/>
              <a:buAutoNum type="arabicPeriod"/>
            </a:pPr>
            <a:r>
              <a:rPr lang="en-US"/>
              <a:t>End Date</a:t>
            </a:r>
          </a:p>
          <a:p>
            <a:pPr lvl="0">
              <a:buFont typeface="+mj-lt"/>
              <a:buAutoNum type="arabicPeriod"/>
            </a:pPr>
            <a:r>
              <a:rPr lang="en-US"/>
              <a:t>Can UMW terminate without cause, without consent of vendor, with notice of 12 months or less?</a:t>
            </a:r>
          </a:p>
          <a:p>
            <a:pPr lvl="0">
              <a:buFont typeface="+mj-lt"/>
              <a:buAutoNum type="arabicPeriod"/>
            </a:pPr>
            <a:r>
              <a:rPr lang="en-US"/>
              <a:t>Can the Vendor terminate without cause, without consent of UMW, with notice of 12 months or less?</a:t>
            </a:r>
          </a:p>
          <a:p>
            <a:pPr lvl="1"/>
            <a:r>
              <a:rPr lang="en-US" b="1">
                <a:solidFill>
                  <a:schemeClr val="accent1">
                    <a:lumMod val="75000"/>
                  </a:schemeClr>
                </a:solidFill>
              </a:rPr>
              <a:t>IF the buyer answers YES to the above two questions (#11-12), the software does not meet the criteria to be classified as a SBITA.</a:t>
            </a:r>
            <a:endParaRPr lang="en-US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buFont typeface="+mj-lt"/>
              <a:buAutoNum type="arabicPeriod"/>
            </a:pPr>
            <a:r>
              <a:rPr lang="en-US"/>
              <a:t>Does the agreement automatically renew?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770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4029"/>
          </a:xfrm>
        </p:spPr>
        <p:txBody>
          <a:bodyPr>
            <a:normAutofit fontScale="90000"/>
          </a:bodyPr>
          <a:lstStyle/>
          <a:p>
            <a:br>
              <a:rPr lang="en-US"/>
            </a:br>
            <a:r>
              <a:rPr lang="en-US" err="1"/>
              <a:t>DebtBook</a:t>
            </a:r>
            <a:r>
              <a:rPr lang="en-US"/>
              <a:t> Entry of SBITAs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39044"/>
            <a:ext cx="9103480" cy="3379912"/>
          </a:xfrm>
        </p:spPr>
        <p:txBody>
          <a:bodyPr>
            <a:normAutofit/>
          </a:bodyPr>
          <a:lstStyle/>
          <a:p>
            <a:r>
              <a:rPr lang="en-US" sz="1450" dirty="0"/>
              <a:t>UMW uses </a:t>
            </a:r>
            <a:r>
              <a:rPr lang="en-US" sz="1450" dirty="0" err="1"/>
              <a:t>DebtBook</a:t>
            </a:r>
            <a:r>
              <a:rPr lang="en-US" sz="1450" dirty="0"/>
              <a:t> to track SBITAs</a:t>
            </a:r>
          </a:p>
          <a:p>
            <a:r>
              <a:rPr lang="en-US" sz="1450" dirty="0"/>
              <a:t>The </a:t>
            </a:r>
            <a:r>
              <a:rPr lang="en-US" sz="1450" b="1" i="1" dirty="0"/>
              <a:t>required</a:t>
            </a:r>
            <a:r>
              <a:rPr lang="en-US" sz="1450" dirty="0"/>
              <a:t> information needed for </a:t>
            </a:r>
            <a:r>
              <a:rPr lang="en-US" sz="1450" dirty="0" err="1"/>
              <a:t>DebtBook</a:t>
            </a:r>
            <a:r>
              <a:rPr lang="en-US" sz="1450" dirty="0"/>
              <a:t> entry:</a:t>
            </a:r>
          </a:p>
          <a:p>
            <a:pPr lvl="1"/>
            <a:r>
              <a:rPr lang="en-US" sz="1450" dirty="0"/>
              <a:t>A fully-executed Purchase Order</a:t>
            </a:r>
          </a:p>
          <a:p>
            <a:pPr lvl="1"/>
            <a:r>
              <a:rPr lang="en-US" sz="1450" dirty="0"/>
              <a:t>Invoice </a:t>
            </a:r>
          </a:p>
          <a:p>
            <a:pPr lvl="1"/>
            <a:r>
              <a:rPr lang="en-US" sz="1450" dirty="0"/>
              <a:t>Contract (where applicable)</a:t>
            </a:r>
            <a:endParaRPr lang="en-US" dirty="0"/>
          </a:p>
          <a:p>
            <a:pPr lvl="0">
              <a:buClr>
                <a:srgbClr val="0F6FC6">
                  <a:lumMod val="75000"/>
                </a:srgbClr>
              </a:buClr>
            </a:pPr>
            <a:r>
              <a:rPr lang="en-US" sz="1450" dirty="0">
                <a:solidFill>
                  <a:prstClr val="black">
                    <a:lumMod val="75000"/>
                    <a:lumOff val="25000"/>
                  </a:prstClr>
                </a:solidFill>
              </a:rPr>
              <a:t>NEW for FY26 – purchases coded to 72218L, 72218S and the three Library Codes route to our Fixed Asset T-Tag report to signal that the buyer/end-user has received on the purchase and that the invoice has been sent to AP and processed for payment or that an SPCC transaction has been posted.</a:t>
            </a:r>
          </a:p>
          <a:p>
            <a:pPr lvl="1">
              <a:buClr>
                <a:srgbClr val="0F6FC6">
                  <a:lumMod val="75000"/>
                </a:srgbClr>
              </a:buClr>
            </a:pPr>
            <a:r>
              <a:rPr lang="en-US" sz="1450" dirty="0">
                <a:solidFill>
                  <a:prstClr val="black">
                    <a:lumMod val="75000"/>
                    <a:lumOff val="25000"/>
                  </a:prstClr>
                </a:solidFill>
              </a:rPr>
              <a:t>Melinda will reach out to you for invoices for PO purchases</a:t>
            </a:r>
          </a:p>
          <a:p>
            <a:pPr lvl="1">
              <a:buClr>
                <a:srgbClr val="0F6FC6">
                  <a:lumMod val="75000"/>
                </a:srgbClr>
              </a:buClr>
            </a:pPr>
            <a:r>
              <a:rPr lang="en-US" sz="1450" dirty="0">
                <a:solidFill>
                  <a:prstClr val="black">
                    <a:lumMod val="75000"/>
                    <a:lumOff val="25000"/>
                  </a:prstClr>
                </a:solidFill>
              </a:rPr>
              <a:t>For SPCC purchases, WORKS will be utilized to get a copy of the invoice.</a:t>
            </a:r>
          </a:p>
          <a:p>
            <a:pPr lvl="1">
              <a:buClr>
                <a:srgbClr val="0F6FC6">
                  <a:lumMod val="75000"/>
                </a:srgbClr>
              </a:buClr>
            </a:pPr>
            <a:endParaRPr lang="en-US" sz="145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0" lvl="1" indent="0">
              <a:buClr>
                <a:srgbClr val="0F6FC6">
                  <a:lumMod val="75000"/>
                </a:srgbClr>
              </a:buClr>
              <a:buNone/>
            </a:pPr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0F6FC6">
                  <a:lumMod val="75000"/>
                </a:srgbClr>
              </a:buClr>
            </a:pPr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0" lvl="1" indent="0">
              <a:buClr>
                <a:srgbClr val="0F6FC6">
                  <a:lumMod val="75000"/>
                </a:srgbClr>
              </a:buCl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171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4520B32B36C3040A27803A673AEF75B" ma:contentTypeVersion="31" ma:contentTypeDescription="Create a new document." ma:contentTypeScope="" ma:versionID="b2621110dd870bbfcc71b51c7a145d21">
  <xsd:schema xmlns:xsd="http://www.w3.org/2001/XMLSchema" xmlns:xs="http://www.w3.org/2001/XMLSchema" xmlns:p="http://schemas.microsoft.com/office/2006/metadata/properties" xmlns:ns1="http://schemas.microsoft.com/sharepoint/v3" xmlns:ns2="7f55467c-c7ea-4251-b4e3-6c2d23a97d0e" xmlns:ns3="9e2432f2-a24a-46f7-8e90-bfb60e60062e" targetNamespace="http://schemas.microsoft.com/office/2006/metadata/properties" ma:root="true" ma:fieldsID="61d34ca28322154350037b14af7442a9" ns1:_="" ns2:_="" ns3:_="">
    <xsd:import namespace="http://schemas.microsoft.com/sharepoint/v3"/>
    <xsd:import namespace="7f55467c-c7ea-4251-b4e3-6c2d23a97d0e"/>
    <xsd:import namespace="9e2432f2-a24a-46f7-8e90-bfb60e60062e"/>
    <xsd:element name="properties">
      <xsd:complexType>
        <xsd:sequence>
          <xsd:element name="documentManagement">
            <xsd:complexType>
              <xsd:all>
                <xsd:element ref="ns2:Fiscal_x0020_Year" minOccurs="0"/>
                <xsd:element ref="ns2:Folder_x0020_Name" minOccurs="0"/>
                <xsd:element ref="ns2:Sub_x0020_Folder" minOccurs="0"/>
                <xsd:element ref="ns2:Month" minOccurs="0"/>
                <xsd:element ref="ns1:_ip_UnifiedCompliancePolicyProperties" minOccurs="0"/>
                <xsd:element ref="ns1:_ip_UnifiedCompliancePolicyUIAction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3:LSTag1" minOccurs="0"/>
                <xsd:element ref="ns3:LSTag2" minOccurs="0"/>
                <xsd:element ref="ns3:LSTag3" minOccurs="0"/>
                <xsd:element ref="ns3:LSTag4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55467c-c7ea-4251-b4e3-6c2d23a97d0e" elementFormDefault="qualified">
    <xsd:import namespace="http://schemas.microsoft.com/office/2006/documentManagement/types"/>
    <xsd:import namespace="http://schemas.microsoft.com/office/infopath/2007/PartnerControls"/>
    <xsd:element name="Fiscal_x0020_Year" ma:index="1" nillable="true" ma:displayName="Fiscal Year" ma:format="Dropdown" ma:internalName="Fiscal_x0020_Year" ma:readOnly="false">
      <xsd:simpleType>
        <xsd:restriction base="dms:Choice">
          <xsd:enumeration value="TBD"/>
          <xsd:enumeration value="FY09"/>
          <xsd:enumeration value="FY10"/>
          <xsd:enumeration value="FY11"/>
          <xsd:enumeration value="FY12"/>
          <xsd:enumeration value="FY13"/>
          <xsd:enumeration value="FY14"/>
          <xsd:enumeration value="FY15"/>
          <xsd:enumeration value="N/A"/>
        </xsd:restriction>
      </xsd:simpleType>
    </xsd:element>
    <xsd:element name="Folder_x0020_Name" ma:index="2" nillable="true" ma:displayName="Folder Name" ma:indexed="true" ma:internalName="Folder_x0020_Name" ma:readOnly="false">
      <xsd:simpleType>
        <xsd:restriction base="dms:Text">
          <xsd:maxLength value="255"/>
        </xsd:restriction>
      </xsd:simpleType>
    </xsd:element>
    <xsd:element name="Sub_x0020_Folder" ma:index="3" nillable="true" ma:displayName="Sub Folder" ma:format="Dropdown" ma:internalName="Sub_x0020_Folder" ma:readOnly="false">
      <xsd:simpleType>
        <xsd:restriction base="dms:Choice">
          <xsd:enumeration value="TBD"/>
          <xsd:enumeration value="Bank Recs-AP Bank Reconciliation"/>
          <xsd:enumeration value="Bank Recs-CF Bank Reconciliation"/>
          <xsd:enumeration value="Bank Recs-CS Bank Reconciliation"/>
          <xsd:enumeration value="Bank Recs-FD Bank Reconciliation"/>
          <xsd:enumeration value="Bank Recs-Money Market Bank Reconciliation"/>
          <xsd:enumeration value="Bank Recs-PE Bank Reconciliation"/>
          <xsd:enumeration value="Bank Recs-RC Bank Reconciliation"/>
          <xsd:enumeration value="Bank Recs-Returns Account"/>
          <xsd:enumeration value="Bank Recs-SD Bank Reconciliation"/>
          <xsd:enumeration value="CARS-11004,14501,50203, Projects"/>
          <xsd:enumeration value="CARS A"/>
          <xsd:enumeration value="CARS B"/>
          <xsd:enumeration value="CARS C"/>
          <xsd:enumeration value="CARS-Banner Summary &amp; Detail Reports"/>
          <xsd:enumeration value="CARS Error Issues"/>
          <xsd:enumeration value="CARS-Cash Reconciliation"/>
          <xsd:enumeration value="CARS-Expense Reconciliation"/>
          <xsd:enumeration value="CARS-GLA Reconciliation"/>
          <xsd:enumeration value="CARS-Grant AR Entries"/>
          <xsd:enumeration value="CARS-Rec Confirmations"/>
          <xsd:enumeration value="CARS-Revenue Reconciliation"/>
          <xsd:enumeration value="CARS-Working Docs"/>
          <xsd:enumeration value="CASHGL Verifications-FGRCASH"/>
          <xsd:enumeration value="CASHGL Verifications-LFGRCTRL"/>
          <xsd:enumeration value="CASHGL Verifications-FZRCHKF"/>
          <xsd:enumeration value="Daily Banking-ACH Notes"/>
          <xsd:enumeration value="Daily Banking-ACH Payments"/>
          <xsd:enumeration value="Daily Banking-AP Operating Balance"/>
          <xsd:enumeration value="Daily Banking-Bank Statements"/>
          <xsd:enumeration value="Daily Banking-BB&amp;T MM-CHK Transfer"/>
          <xsd:enumeration value="Daily Banking-Checks"/>
          <xsd:enumeration value="Daily Banking-Direct Deposit"/>
          <xsd:enumeration value="Daily Banking-FACTS"/>
          <xsd:enumeration value="Daily Banking-FACTS Files"/>
          <xsd:enumeration value="Daily Banking-Journal Vouchers"/>
          <xsd:enumeration value="Daily Banking Folder-NBS Payments"/>
          <xsd:enumeration value="Daily Banking-Outgoing Wires"/>
          <xsd:enumeration value="Daily Banking-Positive Pay"/>
          <xsd:enumeration value="Daily Banking-Return Checks"/>
          <xsd:enumeration value="Daily Banking-Voided Checks"/>
          <xsd:enumeration value="DC Cashiering-Procedures"/>
          <xsd:enumeration value="DC Cashiering-Refunds"/>
          <xsd:enumeration value="EaglePay-ACH-NBS Block Rpts"/>
          <xsd:enumeration value="EaglePay-AMPP"/>
          <xsd:enumeration value="EaglePay-EOD Reports"/>
          <xsd:enumeration value="EaglePay-Monthly Transaction Reports"/>
          <xsd:enumeration value="EaglePay-RTPN"/>
          <xsd:enumeration value="Employee Tuition Assistance-Grades"/>
          <xsd:enumeration value="Federal Financial Aid -Grants"/>
          <xsd:enumeration value="Federal Financial Aid -Direct Loans"/>
          <xsd:enumeration value="Fixed Assets-Disposal Documents"/>
          <xsd:enumeration value="Fixed Assets-ETF"/>
          <xsd:enumeration value="Fixed Assets-ETF From HEETF"/>
          <xsd:enumeration value="Fixed Assets-ETF Request Documents"/>
          <xsd:enumeration value="Fixed Assets-Internal Control Documentation"/>
          <xsd:enumeration value="Fixed Assets-Listing for Inventory"/>
          <xsd:enumeration value="Fixed Assets-Monthly Equipment Rec"/>
          <xsd:enumeration value="Fixed Assets-Monthly Meetings"/>
          <xsd:enumeration value="Fixed Assets-PEDF, Relocation, Surplus"/>
          <xsd:enumeration value="Fixed Assets-Physical Inventory"/>
          <xsd:enumeration value="Fixed Assets-VP List Missing Assets"/>
          <xsd:enumeration value="FUPLOADS-Bookstore"/>
          <xsd:enumeration value="FUPLOADS-Copies"/>
          <xsd:enumeration value="FUPLOADS-Financial Statements"/>
          <xsd:enumeration value="FUPLOADS-Indirect Cost Recoveries"/>
          <xsd:enumeration value="FUPLOADS-Miscellaneous"/>
          <xsd:enumeration value="FUPLOADS-Postage"/>
          <xsd:enumeration value="FUPLOADS-Transportation"/>
          <xsd:enumeration value="FUPLOADS-UPS"/>
          <xsd:enumeration value="FUPLOADS-VITA Phone"/>
          <xsd:enumeration value="FUPLOADS-VOIP Phone"/>
          <xsd:enumeration value="Internal Transfers-Cathy"/>
          <xsd:enumeration value="Internal Transfers-Ginny"/>
          <xsd:enumeration value="Internal Transfers-Karen"/>
          <xsd:enumeration value="Internal Transfers-Marta"/>
          <xsd:enumeration value="Internal Transfers-Melinda"/>
          <xsd:enumeration value="Internal Transfers-Check Request Melinda"/>
          <xsd:enumeration value="Internal Transfers-Monica"/>
          <xsd:enumeration value="Internal Transfers-Tania"/>
          <xsd:enumeration value="Perkins-Campus Partners"/>
          <xsd:enumeration value="Procedure-AR &amp; Clearing Accounts Rec."/>
          <xsd:enumeration value="Procedure-Banking &amp; Bank Reconciliations"/>
          <xsd:enumeration value="Procedure-CARS and CASH Daily Procedures"/>
          <xsd:enumeration value="Procedure-CARS to Banner Monthly Rec"/>
          <xsd:enumeration value="Procedure-Due Diligence"/>
          <xsd:enumeration value="Procedure-Employee Tuition Assistance"/>
          <xsd:enumeration value="Procedure-Fixed Assets"/>
          <xsd:enumeration value="Procedure-Payroll"/>
          <xsd:enumeration value="Procedures-Scholarships"/>
          <xsd:enumeration value="Procedure-Taxes"/>
          <xsd:enumeration value="SPCC-BOA Billing Statements"/>
          <xsd:enumeration value="SPCC-Budget Corrections"/>
          <xsd:enumeration value="SPCC-DEC Excel Logs"/>
          <xsd:enumeration value="SPCC-DEC PDF'S"/>
          <xsd:enumeration value="SPCC-FUPLOADS"/>
          <xsd:enumeration value="SPCC-Log Sheets"/>
          <xsd:enumeration value="SPCC Spreadsheets"/>
          <xsd:enumeration value="Taxes-Bookstore Spreadsheets"/>
          <xsd:enumeration value="Taxes-Meal Tax"/>
          <xsd:enumeration value="Taxes-Sales, Lodging Tax"/>
          <xsd:enumeration value="N/A"/>
        </xsd:restriction>
      </xsd:simpleType>
    </xsd:element>
    <xsd:element name="Month" ma:index="4" nillable="true" ma:displayName="Month" ma:format="Dropdown" ma:internalName="Month" ma:readOnly="false">
      <xsd:simpleType>
        <xsd:restriction base="dms:Choice">
          <xsd:enumeration value="TBD"/>
          <xsd:enumeration value="January"/>
          <xsd:enumeration value="February"/>
          <xsd:enumeration value="March"/>
          <xsd:enumeration value="April"/>
          <xsd:enumeration value="May"/>
          <xsd:enumeration value="June"/>
          <xsd:enumeration value="July"/>
          <xsd:enumeration value="August"/>
          <xsd:enumeration value="September"/>
          <xsd:enumeration value="October"/>
          <xsd:enumeration value="November"/>
          <xsd:enumeration value="December"/>
          <xsd:enumeration value="N/A"/>
        </xsd:restriction>
      </xsd:simpleType>
    </xsd:element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_Flow_SignoffStatus" ma:index="24" nillable="true" ma:displayName="Sign-off status" ma:internalName="Sign_x002d_off_x0020_status">
      <xsd:simpleType>
        <xsd:restriction base="dms:Text"/>
      </xsd:simpleType>
    </xsd:element>
    <xsd:element name="MediaServiceAutoKeyPoints" ma:index="2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8" nillable="true" ma:taxonomy="true" ma:internalName="lcf76f155ced4ddcb4097134ff3c332f" ma:taxonomyFieldName="MediaServiceImageTags" ma:displayName="Image Tags" ma:readOnly="false" ma:fieldId="{5cf76f15-5ced-4ddc-b409-7134ff3c332f}" ma:taxonomyMulti="true" ma:sspId="45a3a1cd-b367-49f8-b8b1-31d15f2b468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36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2432f2-a24a-46f7-8e90-bfb60e60062e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9" nillable="true" ma:displayName="Taxonomy Catch All Column" ma:hidden="true" ma:list="{a2b74314-aca7-46f0-9ed7-4a5896bcc959}" ma:internalName="TaxCatchAll" ma:showField="CatchAllData" ma:web="9e2432f2-a24a-46f7-8e90-bfb60e60062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STag1" ma:index="32" nillable="true" ma:displayName="LSTag1" ma:hidden="true" ma:internalName="LSTag1">
      <xsd:simpleType>
        <xsd:restriction base="dms:Note"/>
      </xsd:simpleType>
    </xsd:element>
    <xsd:element name="LSTag2" ma:index="33" nillable="true" ma:displayName="LSTag2" ma:hidden="true" ma:internalName="LSTag2">
      <xsd:simpleType>
        <xsd:restriction base="dms:Note"/>
      </xsd:simpleType>
    </xsd:element>
    <xsd:element name="LSTag3" ma:index="34" nillable="true" ma:displayName="LSTag3" ma:hidden="true" ma:internalName="LSTag3">
      <xsd:simpleType>
        <xsd:restriction base="dms:Note"/>
      </xsd:simpleType>
    </xsd:element>
    <xsd:element name="LSTag4" ma:index="35" nillable="true" ma:displayName="LSTag4" ma:hidden="true" ma:internalName="LSTag4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Content Type"/>
        <xsd:element ref="dc:title" minOccurs="0" maxOccurs="1" ma:index="5" ma:displayName="Note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Sub_x0020_Folder xmlns="7f55467c-c7ea-4251-b4e3-6c2d23a97d0e" xsi:nil="true"/>
    <Folder_x0020_Name xmlns="7f55467c-c7ea-4251-b4e3-6c2d23a97d0e" xsi:nil="true"/>
    <LSTag1 xmlns="9e2432f2-a24a-46f7-8e90-bfb60e60062e" xsi:nil="true"/>
    <LSTag4 xmlns="9e2432f2-a24a-46f7-8e90-bfb60e60062e" xsi:nil="true"/>
    <lcf76f155ced4ddcb4097134ff3c332f xmlns="7f55467c-c7ea-4251-b4e3-6c2d23a97d0e">
      <Terms xmlns="http://schemas.microsoft.com/office/infopath/2007/PartnerControls"/>
    </lcf76f155ced4ddcb4097134ff3c332f>
    <_ip_UnifiedCompliancePolicyProperties xmlns="http://schemas.microsoft.com/sharepoint/v3" xsi:nil="true"/>
    <TaxCatchAll xmlns="9e2432f2-a24a-46f7-8e90-bfb60e60062e" xsi:nil="true"/>
    <LSTag3 xmlns="9e2432f2-a24a-46f7-8e90-bfb60e60062e" xsi:nil="true"/>
    <_Flow_SignoffStatus xmlns="7f55467c-c7ea-4251-b4e3-6c2d23a97d0e" xsi:nil="true"/>
    <Fiscal_x0020_Year xmlns="7f55467c-c7ea-4251-b4e3-6c2d23a97d0e" xsi:nil="true"/>
    <LSTag2 xmlns="9e2432f2-a24a-46f7-8e90-bfb60e60062e" xsi:nil="true"/>
    <Month xmlns="7f55467c-c7ea-4251-b4e3-6c2d23a97d0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5927A6E-C676-494D-A535-9624A536DAED}">
  <ds:schemaRefs>
    <ds:schemaRef ds:uri="7f55467c-c7ea-4251-b4e3-6c2d23a97d0e"/>
    <ds:schemaRef ds:uri="9e2432f2-a24a-46f7-8e90-bfb60e60062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F579E5C-3BDA-4763-B242-89DB699A9DC6}">
  <ds:schemaRefs>
    <ds:schemaRef ds:uri="7f55467c-c7ea-4251-b4e3-6c2d23a97d0e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purl.org/dc/elements/1.1/"/>
    <ds:schemaRef ds:uri="http://www.w3.org/XML/1998/namespace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9e2432f2-a24a-46f7-8e90-bfb60e60062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3C48AB1-D407-4526-AC44-FE8A91CD783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</TotalTime>
  <Words>742</Words>
  <Application>Microsoft Office PowerPoint</Application>
  <PresentationFormat>Widescreen</PresentationFormat>
  <Paragraphs>98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</vt:lpstr>
      <vt:lpstr>UMW SBITAs</vt:lpstr>
      <vt:lpstr>Arin Doerfler</vt:lpstr>
      <vt:lpstr>  SBITAs (Subscription-Based Information Technology Arrangements)</vt:lpstr>
      <vt:lpstr>PowerPoint Presentation</vt:lpstr>
      <vt:lpstr>Examples of SBITAs:</vt:lpstr>
      <vt:lpstr>Account Codes</vt:lpstr>
      <vt:lpstr>eVA Entry of SBITAs</vt:lpstr>
      <vt:lpstr>PowerPoint Presentation</vt:lpstr>
      <vt:lpstr> DebtBook Entry of SBITAs</vt:lpstr>
      <vt:lpstr>UMW Current Stats:</vt:lpstr>
      <vt:lpstr>Need Help?</vt:lpstr>
    </vt:vector>
  </TitlesOfParts>
  <Company>University of Mary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Pickham (mmiller8)</dc:creator>
  <cp:lastModifiedBy>Arin Doerfler (adoerfle)</cp:lastModifiedBy>
  <cp:revision>9</cp:revision>
  <dcterms:created xsi:type="dcterms:W3CDTF">2019-06-25T13:53:12Z</dcterms:created>
  <dcterms:modified xsi:type="dcterms:W3CDTF">2025-09-12T21:40:55Z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0x01010004520B32B36C3040A27803A673AEF75B</vt:lpwstr>
  </property>
  <property fmtid="{D5CDD505-2E9C-101B-9397-08002B2CF9AE}" pid="3" name="MediaServiceImageTags">
    <vt:lpwstr/>
  </property>
</Properties>
</file>