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4"/>
  </p:sldMasterIdLst>
  <p:notesMasterIdLst>
    <p:notesMasterId r:id="rId15"/>
  </p:notesMasterIdLst>
  <p:sldIdLst>
    <p:sldId id="256" r:id="rId5"/>
    <p:sldId id="344" r:id="rId6"/>
    <p:sldId id="345" r:id="rId7"/>
    <p:sldId id="346" r:id="rId8"/>
    <p:sldId id="347" r:id="rId9"/>
    <p:sldId id="348" r:id="rId10"/>
    <p:sldId id="349" r:id="rId11"/>
    <p:sldId id="350" r:id="rId12"/>
    <p:sldId id="351" r:id="rId13"/>
    <p:sldId id="35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E0A3"/>
    <a:srgbClr val="FFCC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96247" autoAdjust="0"/>
  </p:normalViewPr>
  <p:slideViewPr>
    <p:cSldViewPr snapToGrid="0">
      <p:cViewPr varScale="1">
        <p:scale>
          <a:sx n="103" d="100"/>
          <a:sy n="103" d="100"/>
        </p:scale>
        <p:origin x="660"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15C8EB-BBDA-4FB6-92C9-196A2679D931}" type="datetimeFigureOut">
              <a:rPr lang="en-US" smtClean="0"/>
              <a:t>3/31/2026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1ACE40-F991-44AC-930E-FC34D3D41325}" type="slidenum">
              <a:rPr lang="en-US" smtClean="0"/>
              <a:t>‹#›</a:t>
            </a:fld>
            <a:endParaRPr lang="en-US"/>
          </a:p>
        </p:txBody>
      </p:sp>
    </p:spTree>
    <p:extLst>
      <p:ext uri="{BB962C8B-B14F-4D97-AF65-F5344CB8AC3E}">
        <p14:creationId xmlns:p14="http://schemas.microsoft.com/office/powerpoint/2010/main" val="2329729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1</a:t>
            </a:fld>
            <a:endParaRPr lang="en-US"/>
          </a:p>
        </p:txBody>
      </p:sp>
    </p:spTree>
    <p:extLst>
      <p:ext uri="{BB962C8B-B14F-4D97-AF65-F5344CB8AC3E}">
        <p14:creationId xmlns:p14="http://schemas.microsoft.com/office/powerpoint/2010/main" val="3445400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10</a:t>
            </a:fld>
            <a:endParaRPr lang="en-US"/>
          </a:p>
        </p:txBody>
      </p:sp>
    </p:spTree>
    <p:extLst>
      <p:ext uri="{BB962C8B-B14F-4D97-AF65-F5344CB8AC3E}">
        <p14:creationId xmlns:p14="http://schemas.microsoft.com/office/powerpoint/2010/main" val="4074334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2</a:t>
            </a:fld>
            <a:endParaRPr lang="en-US"/>
          </a:p>
        </p:txBody>
      </p:sp>
    </p:spTree>
    <p:extLst>
      <p:ext uri="{BB962C8B-B14F-4D97-AF65-F5344CB8AC3E}">
        <p14:creationId xmlns:p14="http://schemas.microsoft.com/office/powerpoint/2010/main" val="3223261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3</a:t>
            </a:fld>
            <a:endParaRPr lang="en-US"/>
          </a:p>
        </p:txBody>
      </p:sp>
    </p:spTree>
    <p:extLst>
      <p:ext uri="{BB962C8B-B14F-4D97-AF65-F5344CB8AC3E}">
        <p14:creationId xmlns:p14="http://schemas.microsoft.com/office/powerpoint/2010/main" val="950238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4</a:t>
            </a:fld>
            <a:endParaRPr lang="en-US"/>
          </a:p>
        </p:txBody>
      </p:sp>
    </p:spTree>
    <p:extLst>
      <p:ext uri="{BB962C8B-B14F-4D97-AF65-F5344CB8AC3E}">
        <p14:creationId xmlns:p14="http://schemas.microsoft.com/office/powerpoint/2010/main" val="3251131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5</a:t>
            </a:fld>
            <a:endParaRPr lang="en-US"/>
          </a:p>
        </p:txBody>
      </p:sp>
    </p:spTree>
    <p:extLst>
      <p:ext uri="{BB962C8B-B14F-4D97-AF65-F5344CB8AC3E}">
        <p14:creationId xmlns:p14="http://schemas.microsoft.com/office/powerpoint/2010/main" val="417787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6</a:t>
            </a:fld>
            <a:endParaRPr lang="en-US"/>
          </a:p>
        </p:txBody>
      </p:sp>
    </p:spTree>
    <p:extLst>
      <p:ext uri="{BB962C8B-B14F-4D97-AF65-F5344CB8AC3E}">
        <p14:creationId xmlns:p14="http://schemas.microsoft.com/office/powerpoint/2010/main" val="834366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7</a:t>
            </a:fld>
            <a:endParaRPr lang="en-US"/>
          </a:p>
        </p:txBody>
      </p:sp>
    </p:spTree>
    <p:extLst>
      <p:ext uri="{BB962C8B-B14F-4D97-AF65-F5344CB8AC3E}">
        <p14:creationId xmlns:p14="http://schemas.microsoft.com/office/powerpoint/2010/main" val="543322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8</a:t>
            </a:fld>
            <a:endParaRPr lang="en-US"/>
          </a:p>
        </p:txBody>
      </p:sp>
    </p:spTree>
    <p:extLst>
      <p:ext uri="{BB962C8B-B14F-4D97-AF65-F5344CB8AC3E}">
        <p14:creationId xmlns:p14="http://schemas.microsoft.com/office/powerpoint/2010/main" val="2942795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1ACE40-F991-44AC-930E-FC34D3D41325}" type="slidenum">
              <a:rPr lang="en-US" smtClean="0"/>
              <a:t>9</a:t>
            </a:fld>
            <a:endParaRPr lang="en-US"/>
          </a:p>
        </p:txBody>
      </p:sp>
    </p:spTree>
    <p:extLst>
      <p:ext uri="{BB962C8B-B14F-4D97-AF65-F5344CB8AC3E}">
        <p14:creationId xmlns:p14="http://schemas.microsoft.com/office/powerpoint/2010/main" val="1404147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3D230-5E7C-47CD-9C77-CA832E72BD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049F19-B2E0-4770-A7A9-AA8E268C25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C7F72A-D39B-420D-97FF-1E0B81A81A6D}"/>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87B73195-EA0A-40BE-A8F2-371944859B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E83CF9-B0D6-43A0-9AA2-664976819AEA}"/>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829938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1BD95-91E2-428D-8D83-006B656EBE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20F225-3CF0-4DF5-BD66-B7A52B6FBF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008C9E-3D9F-40A2-B137-7A2AE99E73B6}"/>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94E142FE-27C8-4663-B202-0876F820AD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3A50E7-8AFC-46F3-82DF-4C7261F9ABAB}"/>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1394771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559FD9-E4C6-4128-8FE3-D66E4D6FBB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8DEAE1-C1E7-4973-807B-C22839477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1551F-459E-43CC-AD27-FB976A11C35D}"/>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C100ECD2-A575-4D61-952E-83DA11A6BF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228BD0-31C7-4642-BCB3-BAE73FC46960}"/>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434468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BA12-E7A6-4EA7-B4DB-DF396C1633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018BC-892B-4696-9E94-5C48488489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23B44F-54A4-41B9-BD0E-268BD760F2F0}"/>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EC900578-38C3-4237-A97A-0568C9A4A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37BDF3-86AB-47B2-A223-991E6BF667BB}"/>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1923015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C9EA1-F9AD-41A6-B061-B2C269D3A5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59F9F5-BB87-45EF-AC07-0A75C0312C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56F91F-A854-46E9-9DF1-155C0F449F99}"/>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F3527C2E-E381-43FC-8D39-1EA35E4BCF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5B6878-96E6-4286-8D44-2467A9A596E2}"/>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4199391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964F3-ECB2-427E-8B92-2A6ADFDA14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E6F7E7-072D-49D1-9394-892B9A116A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391C25-EAE0-429C-AA82-7F3B4FAED6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DDF11-7EC5-40FE-8AC1-AEC9A8DA6C82}"/>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6" name="Footer Placeholder 5">
            <a:extLst>
              <a:ext uri="{FF2B5EF4-FFF2-40B4-BE49-F238E27FC236}">
                <a16:creationId xmlns:a16="http://schemas.microsoft.com/office/drawing/2014/main" id="{C1EEE23E-9056-45AB-90CA-3C57AF7D60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2678D4-1DCB-4DB2-AF37-BD79FC8D6D7B}"/>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247594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4889-AB07-409B-AD77-21130BD8E5E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505FDD-7BE7-4550-91ED-D5179B0CCC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A4B68E-9BCA-4A24-A569-7325814B7B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DF875D-5C80-4D98-AD20-B7857D7BD4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466C9-38A0-4199-A771-46A7C823A3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FE116B-9356-4B23-9E92-72D7F7A80657}"/>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8" name="Footer Placeholder 7">
            <a:extLst>
              <a:ext uri="{FF2B5EF4-FFF2-40B4-BE49-F238E27FC236}">
                <a16:creationId xmlns:a16="http://schemas.microsoft.com/office/drawing/2014/main" id="{AE8FF236-6FB6-4867-9910-EE101422A4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6BA25E-A3E5-4668-9EE4-02FE765C7692}"/>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3118919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05ADC-15DC-4A91-AC03-526F4F820B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8F68DE-181B-490E-B38F-C07F0DECC019}"/>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4" name="Footer Placeholder 3">
            <a:extLst>
              <a:ext uri="{FF2B5EF4-FFF2-40B4-BE49-F238E27FC236}">
                <a16:creationId xmlns:a16="http://schemas.microsoft.com/office/drawing/2014/main" id="{4EF3506B-B00C-410A-9700-2CAA3EBE3B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E4714-BC22-4501-BC55-76016F7E284D}"/>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3977998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C59B52-E3B0-4F44-99DF-2AFCE83F67A1}"/>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3" name="Footer Placeholder 2">
            <a:extLst>
              <a:ext uri="{FF2B5EF4-FFF2-40B4-BE49-F238E27FC236}">
                <a16:creationId xmlns:a16="http://schemas.microsoft.com/office/drawing/2014/main" id="{500B1F12-6CE9-4AF6-9AE7-217A6C62FE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E32C19-B68A-4804-9788-945D895F7543}"/>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4243607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51767-E8DE-4EF0-A57A-A572BE60D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92908A-5AE5-478E-BB90-C1289AA00C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456DA8-F1E1-4755-83EB-B9BBE53F5C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DB9B3D-1AB5-4E87-AFAA-54025E123AF3}"/>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6" name="Footer Placeholder 5">
            <a:extLst>
              <a:ext uri="{FF2B5EF4-FFF2-40B4-BE49-F238E27FC236}">
                <a16:creationId xmlns:a16="http://schemas.microsoft.com/office/drawing/2014/main" id="{FFCBF56C-6799-4544-BA05-9A2F08E971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F80581-1DA4-4B90-ADCE-E5EFBD9CC185}"/>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159049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6EDE9-714B-4FFB-97D0-3BC415D4D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E53611-47A1-45F3-9A1C-344B477890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1A38CD-2125-4655-9BD0-D0F036B276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F3FD28-5DB8-4188-8EB6-69E16F1B55D3}"/>
              </a:ext>
            </a:extLst>
          </p:cNvPr>
          <p:cNvSpPr>
            <a:spLocks noGrp="1"/>
          </p:cNvSpPr>
          <p:nvPr>
            <p:ph type="dt" sz="half" idx="10"/>
          </p:nvPr>
        </p:nvSpPr>
        <p:spPr/>
        <p:txBody>
          <a:bodyPr/>
          <a:lstStyle/>
          <a:p>
            <a:fld id="{0E7C8DAE-B3F5-4271-A361-AF77AF65F133}" type="datetimeFigureOut">
              <a:rPr lang="en-US" smtClean="0"/>
              <a:t>3/31/2026</a:t>
            </a:fld>
            <a:endParaRPr lang="en-US"/>
          </a:p>
        </p:txBody>
      </p:sp>
      <p:sp>
        <p:nvSpPr>
          <p:cNvPr id="6" name="Footer Placeholder 5">
            <a:extLst>
              <a:ext uri="{FF2B5EF4-FFF2-40B4-BE49-F238E27FC236}">
                <a16:creationId xmlns:a16="http://schemas.microsoft.com/office/drawing/2014/main" id="{EEC712EA-19C5-4BF4-A767-EF27611655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6512A6-DB10-462B-B0CA-50B22F206640}"/>
              </a:ext>
            </a:extLst>
          </p:cNvPr>
          <p:cNvSpPr>
            <a:spLocks noGrp="1"/>
          </p:cNvSpPr>
          <p:nvPr>
            <p:ph type="sldNum" sz="quarter" idx="12"/>
          </p:nvPr>
        </p:nvSpPr>
        <p:spPr/>
        <p:txBody>
          <a:bodyPr/>
          <a:lstStyle/>
          <a:p>
            <a:fld id="{72BDF8DD-0897-4344-AF78-133084939945}" type="slidenum">
              <a:rPr lang="en-US" smtClean="0"/>
              <a:t>‹#›</a:t>
            </a:fld>
            <a:endParaRPr lang="en-US"/>
          </a:p>
        </p:txBody>
      </p:sp>
    </p:spTree>
    <p:extLst>
      <p:ext uri="{BB962C8B-B14F-4D97-AF65-F5344CB8AC3E}">
        <p14:creationId xmlns:p14="http://schemas.microsoft.com/office/powerpoint/2010/main" val="4164202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7A8C00-3502-48FF-9D4E-13F2C5708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DF0866B-C827-4CF0-B4C6-2A8C957579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435EFB-8CA8-43C5-BA4B-4A43436AB6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C8DAE-B3F5-4271-A361-AF77AF65F133}" type="datetimeFigureOut">
              <a:rPr lang="en-US" smtClean="0"/>
              <a:t>3/31/2026</a:t>
            </a:fld>
            <a:endParaRPr lang="en-US"/>
          </a:p>
        </p:txBody>
      </p:sp>
      <p:sp>
        <p:nvSpPr>
          <p:cNvPr id="5" name="Footer Placeholder 4">
            <a:extLst>
              <a:ext uri="{FF2B5EF4-FFF2-40B4-BE49-F238E27FC236}">
                <a16:creationId xmlns:a16="http://schemas.microsoft.com/office/drawing/2014/main" id="{B508CE02-7367-4389-9440-2C0B4D6549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AF75FF-99E1-4271-AA52-1A6BD55445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BDF8DD-0897-4344-AF78-133084939945}" type="slidenum">
              <a:rPr lang="en-US" smtClean="0"/>
              <a:t>‹#›</a:t>
            </a:fld>
            <a:endParaRPr lang="en-US"/>
          </a:p>
        </p:txBody>
      </p:sp>
    </p:spTree>
    <p:extLst>
      <p:ext uri="{BB962C8B-B14F-4D97-AF65-F5344CB8AC3E}">
        <p14:creationId xmlns:p14="http://schemas.microsoft.com/office/powerpoint/2010/main" val="3773497975"/>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hyperlink" Target="mailto:nbednar@umw.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spcc@umw.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guidejar.com/guides/959faa87-a656-40d5-9124-a5c57c3d705c"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ailumw.sharepoint.com/sites/Staff-FN-TESS-FSTrain/Lists/Fund%20Type%20and%20Card%20Use/AllItems.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dminfinance.umw.edu/procurement/small-purchase-credit-card/spcc-resources-and-guides/#Declin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mailto:tcss@umw.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589" y="1811383"/>
            <a:ext cx="11708822" cy="1136836"/>
          </a:xfrm>
        </p:spPr>
        <p:txBody>
          <a:bodyPr>
            <a:noAutofit/>
          </a:bodyPr>
          <a:lstStyle/>
          <a:p>
            <a:pPr algn="r"/>
            <a:r>
              <a:rPr lang="en-US" b="1" dirty="0">
                <a:solidFill>
                  <a:schemeClr val="accent2">
                    <a:lumMod val="50000"/>
                  </a:schemeClr>
                </a:solidFill>
              </a:rPr>
              <a:t>April 2026 BUG Meeting</a:t>
            </a:r>
          </a:p>
        </p:txBody>
      </p:sp>
      <p:pic>
        <p:nvPicPr>
          <p:cNvPr id="8" name="Picture 7">
            <a:extLst>
              <a:ext uri="{FF2B5EF4-FFF2-40B4-BE49-F238E27FC236}">
                <a16:creationId xmlns:a16="http://schemas.microsoft.com/office/drawing/2014/main" id="{F928CC6E-AF87-4EFC-A27B-1708A830AA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977" y="5833162"/>
            <a:ext cx="2332653" cy="933061"/>
          </a:xfrm>
          <a:prstGeom prst="rect">
            <a:avLst/>
          </a:prstGeom>
        </p:spPr>
      </p:pic>
    </p:spTree>
    <p:extLst>
      <p:ext uri="{BB962C8B-B14F-4D97-AF65-F5344CB8AC3E}">
        <p14:creationId xmlns:p14="http://schemas.microsoft.com/office/powerpoint/2010/main" val="226397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349829"/>
            <a:ext cx="10515600" cy="840921"/>
          </a:xfrm>
        </p:spPr>
        <p:txBody>
          <a:bodyPr>
            <a:normAutofit/>
          </a:bodyPr>
          <a:lstStyle/>
          <a:p>
            <a:pPr marL="0" indent="0">
              <a:buNone/>
            </a:pPr>
            <a:r>
              <a:rPr lang="en-US" sz="2400" dirty="0"/>
              <a:t>Wondering where your purchase is within the approval workflow in eVA? </a:t>
            </a:r>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eVA Approval Workflow</a:t>
            </a:r>
          </a:p>
        </p:txBody>
      </p:sp>
      <p:pic>
        <p:nvPicPr>
          <p:cNvPr id="7" name="Picture 6">
            <a:extLst>
              <a:ext uri="{FF2B5EF4-FFF2-40B4-BE49-F238E27FC236}">
                <a16:creationId xmlns:a16="http://schemas.microsoft.com/office/drawing/2014/main" id="{91B2596D-2B7C-B8E5-736B-2DAF5F57C54C}"/>
              </a:ext>
            </a:extLst>
          </p:cNvPr>
          <p:cNvPicPr>
            <a:picLocks noChangeAspect="1"/>
          </p:cNvPicPr>
          <p:nvPr/>
        </p:nvPicPr>
        <p:blipFill>
          <a:blip r:embed="rId3"/>
          <a:stretch>
            <a:fillRect/>
          </a:stretch>
        </p:blipFill>
        <p:spPr>
          <a:xfrm>
            <a:off x="838200" y="2190750"/>
            <a:ext cx="2842371" cy="1877995"/>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E74B49C8-C366-C227-9543-3CA0E2E1D2CA}"/>
              </a:ext>
            </a:extLst>
          </p:cNvPr>
          <p:cNvPicPr>
            <a:picLocks noChangeAspect="1"/>
          </p:cNvPicPr>
          <p:nvPr/>
        </p:nvPicPr>
        <p:blipFill>
          <a:blip r:embed="rId4"/>
          <a:srcRect l="17566" b="17178"/>
          <a:stretch/>
        </p:blipFill>
        <p:spPr>
          <a:xfrm>
            <a:off x="5355771" y="1915740"/>
            <a:ext cx="5867400" cy="4746317"/>
          </a:xfrm>
          <a:prstGeom prst="rect">
            <a:avLst/>
          </a:prstGeom>
          <a:ln>
            <a:noFill/>
          </a:ln>
          <a:effectLst>
            <a:outerShdw blurRad="292100" dist="139700" dir="2700000" algn="tl" rotWithShape="0">
              <a:srgbClr val="333333">
                <a:alpha val="65000"/>
              </a:srgbClr>
            </a:outerShdw>
          </a:effectLst>
        </p:spPr>
      </p:pic>
      <p:cxnSp>
        <p:nvCxnSpPr>
          <p:cNvPr id="10" name="Straight Arrow Connector 9">
            <a:extLst>
              <a:ext uri="{FF2B5EF4-FFF2-40B4-BE49-F238E27FC236}">
                <a16:creationId xmlns:a16="http://schemas.microsoft.com/office/drawing/2014/main" id="{A3797285-82A5-08D7-78F7-065DC7358A5D}"/>
              </a:ext>
            </a:extLst>
          </p:cNvPr>
          <p:cNvCxnSpPr>
            <a:cxnSpLocks/>
          </p:cNvCxnSpPr>
          <p:nvPr/>
        </p:nvCxnSpPr>
        <p:spPr>
          <a:xfrm flipH="1">
            <a:off x="1137557" y="2486665"/>
            <a:ext cx="760912" cy="3262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1B1EE5F9-01AB-4A8D-2EDD-CAF855DBA4B1}"/>
              </a:ext>
            </a:extLst>
          </p:cNvPr>
          <p:cNvCxnSpPr>
            <a:cxnSpLocks/>
          </p:cNvCxnSpPr>
          <p:nvPr/>
        </p:nvCxnSpPr>
        <p:spPr>
          <a:xfrm flipH="1">
            <a:off x="3597729" y="3429000"/>
            <a:ext cx="760912" cy="3262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Left Bracket 13">
            <a:extLst>
              <a:ext uri="{FF2B5EF4-FFF2-40B4-BE49-F238E27FC236}">
                <a16:creationId xmlns:a16="http://schemas.microsoft.com/office/drawing/2014/main" id="{5F937FC8-EC8C-BDB2-FE59-39943B25EE0D}"/>
              </a:ext>
            </a:extLst>
          </p:cNvPr>
          <p:cNvSpPr/>
          <p:nvPr/>
        </p:nvSpPr>
        <p:spPr>
          <a:xfrm>
            <a:off x="5773783" y="4911634"/>
            <a:ext cx="156754" cy="1646272"/>
          </a:xfrm>
          <a:prstGeom prst="leftBracket">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17523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752601"/>
            <a:ext cx="10515600" cy="4424362"/>
          </a:xfrm>
        </p:spPr>
        <p:txBody>
          <a:bodyPr>
            <a:normAutofit/>
          </a:bodyPr>
          <a:lstStyle/>
          <a:p>
            <a:pPr marL="0" indent="0">
              <a:buNone/>
            </a:pPr>
            <a:r>
              <a:rPr lang="en-US" sz="3600" b="1" dirty="0"/>
              <a:t>Noreen Bednar</a:t>
            </a:r>
          </a:p>
          <a:p>
            <a:pPr marL="0" indent="0">
              <a:buNone/>
            </a:pPr>
            <a:r>
              <a:rPr lang="en-US" dirty="0"/>
              <a:t>Office: 540-654-2087</a:t>
            </a:r>
          </a:p>
          <a:p>
            <a:pPr marL="0" indent="0">
              <a:buNone/>
            </a:pPr>
            <a:r>
              <a:rPr lang="en-US" dirty="0"/>
              <a:t>Email: </a:t>
            </a:r>
            <a:r>
              <a:rPr lang="en-US" dirty="0">
                <a:hlinkClick r:id="rId3"/>
              </a:rPr>
              <a:t>nbednar@umw.edu</a:t>
            </a:r>
            <a:r>
              <a:rPr lang="en-US" dirty="0"/>
              <a:t> </a:t>
            </a:r>
          </a:p>
          <a:p>
            <a:pPr marL="0" indent="0">
              <a:buNone/>
            </a:pPr>
            <a:endParaRPr lang="en-US" i="1" dirty="0"/>
          </a:p>
          <a:p>
            <a:pPr marL="0" indent="0">
              <a:buNone/>
            </a:pPr>
            <a:endParaRPr lang="en-US" i="1" dirty="0"/>
          </a:p>
          <a:p>
            <a:pPr marL="0" indent="0">
              <a:buNone/>
            </a:pPr>
            <a:r>
              <a:rPr lang="en-US" i="1" dirty="0"/>
              <a:t>Please use </a:t>
            </a:r>
            <a:r>
              <a:rPr lang="en-US" i="1" dirty="0">
                <a:hlinkClick r:id="rId4"/>
              </a:rPr>
              <a:t>spcc@umw.edu</a:t>
            </a:r>
            <a:r>
              <a:rPr lang="en-US" i="1" dirty="0"/>
              <a:t> when submitting questions, concerns, or issues for the time being.</a:t>
            </a:r>
          </a:p>
          <a:p>
            <a:pPr marL="457200" lvl="1" indent="0">
              <a:buNone/>
            </a:pPr>
            <a:endParaRPr lang="en-US" dirty="0"/>
          </a:p>
        </p:txBody>
      </p:sp>
      <p:sp>
        <p:nvSpPr>
          <p:cNvPr id="10" name="Title 1">
            <a:extLst>
              <a:ext uri="{FF2B5EF4-FFF2-40B4-BE49-F238E27FC236}">
                <a16:creationId xmlns:a16="http://schemas.microsoft.com/office/drawing/2014/main" id="{21AD25FC-B45B-7B20-B165-C9216CD92848}"/>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Welcome – New SPCC Program Administrator</a:t>
            </a:r>
          </a:p>
        </p:txBody>
      </p:sp>
    </p:spTree>
    <p:extLst>
      <p:ext uri="{BB962C8B-B14F-4D97-AF65-F5344CB8AC3E}">
        <p14:creationId xmlns:p14="http://schemas.microsoft.com/office/powerpoint/2010/main" val="1628431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436930"/>
            <a:ext cx="10515600" cy="4740033"/>
          </a:xfrm>
        </p:spPr>
        <p:txBody>
          <a:bodyPr/>
          <a:lstStyle/>
          <a:p>
            <a:pPr marL="0" indent="0">
              <a:buNone/>
            </a:pPr>
            <a:r>
              <a:rPr lang="en-US" dirty="0"/>
              <a:t>When allocating transactions in Works, PLEASE review your invoices for any sales tax applied. If you are NOT charged tax, change the Tax Status from Sales Tax Included to Non-taxable purchase.</a:t>
            </a:r>
          </a:p>
          <a:p>
            <a:pPr lvl="1"/>
            <a:endParaRPr lang="en-US" dirty="0"/>
          </a:p>
          <a:p>
            <a:pPr marL="457200" lvl="1" indent="0">
              <a:buNone/>
            </a:pPr>
            <a:endParaRPr lang="en-US" dirty="0"/>
          </a:p>
          <a:p>
            <a:pPr lvl="1"/>
            <a:endParaRPr lang="en-US" dirty="0"/>
          </a:p>
          <a:p>
            <a:pPr lvl="1"/>
            <a:endParaRPr lang="en-US" dirty="0"/>
          </a:p>
          <a:p>
            <a:pPr lvl="1"/>
            <a:endParaRPr lang="en-US" dirty="0"/>
          </a:p>
        </p:txBody>
      </p:sp>
      <p:pic>
        <p:nvPicPr>
          <p:cNvPr id="9" name="Picture 8">
            <a:extLst>
              <a:ext uri="{FF2B5EF4-FFF2-40B4-BE49-F238E27FC236}">
                <a16:creationId xmlns:a16="http://schemas.microsoft.com/office/drawing/2014/main" id="{5E3F8D87-06E7-5D44-48C0-B4DC02705074}"/>
              </a:ext>
            </a:extLst>
          </p:cNvPr>
          <p:cNvPicPr>
            <a:picLocks noChangeAspect="1"/>
          </p:cNvPicPr>
          <p:nvPr/>
        </p:nvPicPr>
        <p:blipFill>
          <a:blip r:embed="rId3"/>
          <a:srcRect l="766"/>
          <a:stretch/>
        </p:blipFill>
        <p:spPr>
          <a:xfrm>
            <a:off x="2586446" y="3201598"/>
            <a:ext cx="6470468" cy="2702047"/>
          </a:xfrm>
          <a:prstGeom prst="rect">
            <a:avLst/>
          </a:prstGeom>
          <a:ln>
            <a:noFill/>
          </a:ln>
          <a:effectLst>
            <a:outerShdw blurRad="292100" dist="139700" dir="2700000" algn="tl" rotWithShape="0">
              <a:srgbClr val="333333">
                <a:alpha val="65000"/>
              </a:srgbClr>
            </a:outerShdw>
          </a:effectLst>
        </p:spPr>
      </p:pic>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Taxes…Taxes…Taxes!</a:t>
            </a:r>
          </a:p>
        </p:txBody>
      </p:sp>
    </p:spTree>
    <p:extLst>
      <p:ext uri="{BB962C8B-B14F-4D97-AF65-F5344CB8AC3E}">
        <p14:creationId xmlns:p14="http://schemas.microsoft.com/office/powerpoint/2010/main" val="203895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436930"/>
            <a:ext cx="10515600" cy="4740033"/>
          </a:xfrm>
        </p:spPr>
        <p:txBody>
          <a:bodyPr/>
          <a:lstStyle/>
          <a:p>
            <a:pPr marL="0" indent="0">
              <a:buNone/>
            </a:pPr>
            <a:r>
              <a:rPr lang="en-US" dirty="0"/>
              <a:t>The Annual SPCC Cardholder and Approver training was assigned to everyone on March 24. Training is performed through Canvas. If you have issues accessing the training, contact me ASAP!</a:t>
            </a:r>
          </a:p>
          <a:p>
            <a:pPr marL="0" indent="0">
              <a:buNone/>
            </a:pPr>
            <a:endParaRPr lang="en-US" dirty="0"/>
          </a:p>
          <a:p>
            <a:pPr marL="0" indent="0" algn="ctr">
              <a:buNone/>
            </a:pPr>
            <a:r>
              <a:rPr lang="en-US" sz="4400" b="1" dirty="0">
                <a:solidFill>
                  <a:srgbClr val="FF0000"/>
                </a:solidFill>
              </a:rPr>
              <a:t>DUE APRIL 24, 2026</a:t>
            </a:r>
          </a:p>
          <a:p>
            <a:pPr lvl="1"/>
            <a:endParaRPr lang="en-US" dirty="0"/>
          </a:p>
          <a:p>
            <a:pPr marL="457200" lvl="1" indent="0">
              <a:buNone/>
            </a:pPr>
            <a:endParaRPr lang="en-US" dirty="0"/>
          </a:p>
          <a:p>
            <a:pPr marL="457200" lvl="1" indent="0">
              <a:buNone/>
            </a:pPr>
            <a:endParaRPr lang="en-US" dirty="0"/>
          </a:p>
          <a:p>
            <a:pPr marL="457200" lvl="1" indent="0">
              <a:buNone/>
            </a:pPr>
            <a:r>
              <a:rPr lang="en-US" dirty="0"/>
              <a:t>Guide on </a:t>
            </a:r>
            <a:r>
              <a:rPr lang="en-US" dirty="0">
                <a:hlinkClick r:id="rId3"/>
              </a:rPr>
              <a:t>Accessing SPCC and Finance Fundamentals Training in Canvas</a:t>
            </a:r>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Annual Training</a:t>
            </a:r>
          </a:p>
        </p:txBody>
      </p:sp>
    </p:spTree>
    <p:extLst>
      <p:ext uri="{BB962C8B-B14F-4D97-AF65-F5344CB8AC3E}">
        <p14:creationId xmlns:p14="http://schemas.microsoft.com/office/powerpoint/2010/main" val="955890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436930"/>
            <a:ext cx="10515600" cy="4740033"/>
          </a:xfrm>
        </p:spPr>
        <p:txBody>
          <a:bodyPr/>
          <a:lstStyle/>
          <a:p>
            <a:pPr marL="0" indent="0">
              <a:buNone/>
            </a:pPr>
            <a:r>
              <a:rPr lang="en-US" dirty="0"/>
              <a:t>It’s imperative that you </a:t>
            </a:r>
            <a:r>
              <a:rPr lang="en-US" b="1" u="sng" dirty="0"/>
              <a:t>KNOW</a:t>
            </a:r>
            <a:r>
              <a:rPr lang="en-US" dirty="0"/>
              <a:t> the following information </a:t>
            </a:r>
            <a:r>
              <a:rPr lang="en-US" b="1" u="sng" dirty="0"/>
              <a:t>BEFORE</a:t>
            </a:r>
            <a:r>
              <a:rPr lang="en-US" dirty="0"/>
              <a:t> making a purchase or issuing a payment:</a:t>
            </a:r>
          </a:p>
          <a:p>
            <a:pPr marL="0" indent="0">
              <a:buNone/>
            </a:pPr>
            <a:endParaRPr lang="en-US" dirty="0"/>
          </a:p>
          <a:p>
            <a:pPr lvl="1"/>
            <a:r>
              <a:rPr lang="en-US" sz="2800" dirty="0"/>
              <a:t>Your card limits and restrictions</a:t>
            </a:r>
          </a:p>
          <a:p>
            <a:pPr lvl="1"/>
            <a:r>
              <a:rPr lang="en-US" sz="2800" dirty="0"/>
              <a:t>Your supplier (eVA registration, payment methods including any card fees, how they accept orders, etc.)</a:t>
            </a:r>
          </a:p>
          <a:p>
            <a:pPr lvl="1"/>
            <a:r>
              <a:rPr lang="en-US" sz="2800" dirty="0"/>
              <a:t>Your FOAP! Your FOAP will partially tell you how you can pay</a:t>
            </a:r>
          </a:p>
          <a:p>
            <a:pPr lvl="2"/>
            <a:r>
              <a:rPr lang="en-US" sz="2400" dirty="0">
                <a:hlinkClick r:id="rId3"/>
              </a:rPr>
              <a:t>Fund Type and Card Use report</a:t>
            </a:r>
            <a:endParaRPr lang="en-US" sz="2400" dirty="0"/>
          </a:p>
          <a:p>
            <a:pPr lvl="1"/>
            <a:r>
              <a:rPr lang="en-US" sz="2800" dirty="0"/>
              <a:t>Your procurement requirements (competition &amp; purchase order entry)</a:t>
            </a:r>
          </a:p>
          <a:p>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Refresher – KNOW Before You Go (Buy)!</a:t>
            </a:r>
          </a:p>
        </p:txBody>
      </p:sp>
    </p:spTree>
    <p:extLst>
      <p:ext uri="{BB962C8B-B14F-4D97-AF65-F5344CB8AC3E}">
        <p14:creationId xmlns:p14="http://schemas.microsoft.com/office/powerpoint/2010/main" val="381651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349829"/>
            <a:ext cx="10515600" cy="5355771"/>
          </a:xfrm>
        </p:spPr>
        <p:txBody>
          <a:bodyPr>
            <a:normAutofit lnSpcReduction="10000"/>
          </a:bodyPr>
          <a:lstStyle/>
          <a:p>
            <a:pPr marL="0" indent="0">
              <a:buNone/>
            </a:pPr>
            <a:r>
              <a:rPr lang="en-US" sz="2400" dirty="0"/>
              <a:t>If your card is declining and you don’t know why, you can check it!</a:t>
            </a:r>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000" dirty="0">
              <a:hlinkClick r:id="rId3"/>
            </a:endParaRPr>
          </a:p>
          <a:p>
            <a:pPr marL="0" indent="0">
              <a:buNone/>
            </a:pPr>
            <a:r>
              <a:rPr lang="en-US" sz="2000" dirty="0">
                <a:hlinkClick r:id="rId3"/>
              </a:rPr>
              <a:t>Why Is My Card Declining?</a:t>
            </a:r>
            <a:r>
              <a:rPr lang="en-US" sz="2000" dirty="0"/>
              <a:t> (Guide and Explanation)</a:t>
            </a:r>
          </a:p>
          <a:p>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Card Declines</a:t>
            </a:r>
          </a:p>
        </p:txBody>
      </p:sp>
      <p:pic>
        <p:nvPicPr>
          <p:cNvPr id="17" name="Picture 16">
            <a:extLst>
              <a:ext uri="{FF2B5EF4-FFF2-40B4-BE49-F238E27FC236}">
                <a16:creationId xmlns:a16="http://schemas.microsoft.com/office/drawing/2014/main" id="{84E0B547-B697-7641-0701-D03ECC742E7C}"/>
              </a:ext>
            </a:extLst>
          </p:cNvPr>
          <p:cNvPicPr>
            <a:picLocks noChangeAspect="1"/>
          </p:cNvPicPr>
          <p:nvPr/>
        </p:nvPicPr>
        <p:blipFill>
          <a:blip r:embed="rId4"/>
          <a:stretch>
            <a:fillRect/>
          </a:stretch>
        </p:blipFill>
        <p:spPr>
          <a:xfrm>
            <a:off x="2410581" y="1791000"/>
            <a:ext cx="4333450" cy="2016649"/>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D737BB03-D9AB-9603-6BF9-B15E7FBF5A8A}"/>
              </a:ext>
            </a:extLst>
          </p:cNvPr>
          <p:cNvPicPr>
            <a:picLocks noChangeAspect="1"/>
          </p:cNvPicPr>
          <p:nvPr/>
        </p:nvPicPr>
        <p:blipFill>
          <a:blip r:embed="rId5"/>
          <a:stretch>
            <a:fillRect/>
          </a:stretch>
        </p:blipFill>
        <p:spPr>
          <a:xfrm>
            <a:off x="2062238" y="4161719"/>
            <a:ext cx="8067523" cy="162528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8991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349829"/>
            <a:ext cx="10515600" cy="5355771"/>
          </a:xfrm>
        </p:spPr>
        <p:txBody>
          <a:bodyPr>
            <a:normAutofit/>
          </a:bodyPr>
          <a:lstStyle/>
          <a:p>
            <a:pPr marL="0" indent="0">
              <a:buNone/>
            </a:pPr>
            <a:r>
              <a:rPr lang="en-US" dirty="0"/>
              <a:t>As we approach the end of the Fiscal Year, apply some spring cleaning to eVA:</a:t>
            </a:r>
          </a:p>
          <a:p>
            <a:pPr marL="457200" lvl="1" indent="0">
              <a:buNone/>
            </a:pPr>
            <a:endParaRPr lang="en-US" dirty="0"/>
          </a:p>
          <a:p>
            <a:pPr lvl="1"/>
            <a:r>
              <a:rPr lang="en-US" dirty="0"/>
              <a:t>Go through your drafts to make sure anything that needs to be submitted gets submitted before the end of the FY.</a:t>
            </a:r>
          </a:p>
          <a:p>
            <a:pPr marL="457200" lvl="1" indent="0">
              <a:buNone/>
            </a:pPr>
            <a:endParaRPr lang="en-US" dirty="0"/>
          </a:p>
          <a:p>
            <a:pPr lvl="1"/>
            <a:r>
              <a:rPr lang="en-US" dirty="0"/>
              <a:t>Check for any requisition rejections. </a:t>
            </a:r>
          </a:p>
          <a:p>
            <a:pPr marL="457200" lvl="1" indent="0">
              <a:buNone/>
            </a:pPr>
            <a:endParaRPr lang="en-US" dirty="0"/>
          </a:p>
          <a:p>
            <a:pPr lvl="1"/>
            <a:r>
              <a:rPr lang="en-US" dirty="0"/>
              <a:t>Close out blanket purchase orders and issue change orders to reflect amounts actually paid for that time period. For questions about the purchase order close out process, please contact TCSS (</a:t>
            </a:r>
            <a:r>
              <a:rPr lang="en-US" dirty="0">
                <a:hlinkClick r:id="rId3"/>
              </a:rPr>
              <a:t>tcss@umw.edu</a:t>
            </a:r>
            <a:r>
              <a:rPr lang="en-US" dirty="0"/>
              <a:t>) </a:t>
            </a:r>
          </a:p>
          <a:p>
            <a:pPr lvl="1"/>
            <a:endParaRPr lang="en-US" dirty="0"/>
          </a:p>
          <a:p>
            <a:pPr marL="457200" lvl="1" indent="0">
              <a:buNone/>
            </a:pPr>
            <a:endParaRPr lang="en-US"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eVA Clean Up</a:t>
            </a:r>
          </a:p>
        </p:txBody>
      </p:sp>
    </p:spTree>
    <p:extLst>
      <p:ext uri="{BB962C8B-B14F-4D97-AF65-F5344CB8AC3E}">
        <p14:creationId xmlns:p14="http://schemas.microsoft.com/office/powerpoint/2010/main" val="257973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349829"/>
            <a:ext cx="10515600" cy="5355771"/>
          </a:xfrm>
        </p:spPr>
        <p:txBody>
          <a:bodyPr>
            <a:normAutofit/>
          </a:bodyPr>
          <a:lstStyle/>
          <a:p>
            <a:pPr marL="0" indent="0">
              <a:buNone/>
            </a:pPr>
            <a:r>
              <a:rPr lang="en-US" dirty="0"/>
              <a:t>The LAST day for transactions to POST to BOA Works for those transactions to hit the FY26 budgets is end of day </a:t>
            </a:r>
            <a:r>
              <a:rPr lang="en-US" b="1" u="sng" dirty="0">
                <a:solidFill>
                  <a:schemeClr val="accent2">
                    <a:lumMod val="75000"/>
                  </a:schemeClr>
                </a:solidFill>
              </a:rPr>
              <a:t>May 15, 2026</a:t>
            </a:r>
            <a:r>
              <a:rPr lang="en-US" dirty="0"/>
              <a:t>.</a:t>
            </a:r>
          </a:p>
          <a:p>
            <a:pPr marL="0" indent="0">
              <a:buNone/>
            </a:pPr>
            <a:endParaRPr lang="en-US" dirty="0"/>
          </a:p>
          <a:p>
            <a:pPr marL="0" indent="0">
              <a:buNone/>
            </a:pPr>
            <a:r>
              <a:rPr lang="en-US" dirty="0"/>
              <a:t>Any transactions that post to Works beginning May 16 will automatically be on FY27 budgets. There are no exceptions!</a:t>
            </a:r>
          </a:p>
          <a:p>
            <a:pPr marL="0" indent="0">
              <a:buNone/>
            </a:pPr>
            <a:endParaRPr lang="en-US" dirty="0"/>
          </a:p>
          <a:p>
            <a:pPr marL="0" indent="0">
              <a:buNone/>
            </a:pPr>
            <a:r>
              <a:rPr lang="en-US" dirty="0"/>
              <a:t>If you have placed an order and have NOT seen it charge to Works yet, contact your vendor to figure out what happened. </a:t>
            </a:r>
          </a:p>
          <a:p>
            <a:pPr marL="0" indent="0">
              <a:buNone/>
            </a:pPr>
            <a:r>
              <a:rPr lang="en-US" sz="2400" i="1" dirty="0"/>
              <a:t>***Please be aware that if payment wasn’t made but was expected (even if it’s the vendor’s fault) and it’s over the 30 day prompt pay window, you MUST get DOA approval before authorizing the vendor to charge the card.</a:t>
            </a:r>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SPCC Fiscal Year End Deadline</a:t>
            </a:r>
          </a:p>
        </p:txBody>
      </p:sp>
    </p:spTree>
    <p:extLst>
      <p:ext uri="{BB962C8B-B14F-4D97-AF65-F5344CB8AC3E}">
        <p14:creationId xmlns:p14="http://schemas.microsoft.com/office/powerpoint/2010/main" val="1041353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FB80A8D-4787-CD5E-129C-03EFBA91892A}"/>
              </a:ext>
            </a:extLst>
          </p:cNvPr>
          <p:cNvSpPr>
            <a:spLocks noGrp="1"/>
          </p:cNvSpPr>
          <p:nvPr>
            <p:ph idx="1"/>
          </p:nvPr>
        </p:nvSpPr>
        <p:spPr>
          <a:xfrm>
            <a:off x="838200" y="1349829"/>
            <a:ext cx="10515600" cy="5355771"/>
          </a:xfrm>
        </p:spPr>
        <p:txBody>
          <a:bodyPr>
            <a:normAutofit/>
          </a:bodyPr>
          <a:lstStyle/>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dirty="0"/>
          </a:p>
          <a:p>
            <a:pPr marL="0" indent="0">
              <a:buNone/>
            </a:pPr>
            <a:endParaRPr lang="en-US" sz="2800" dirty="0"/>
          </a:p>
          <a:p>
            <a:pPr marL="0" indent="0">
              <a:buNone/>
            </a:pPr>
            <a:endParaRPr lang="en-US" sz="2800" dirty="0"/>
          </a:p>
          <a:p>
            <a:pPr marL="0" indent="0">
              <a:buNone/>
            </a:pPr>
            <a:endParaRPr lang="en-US" sz="2800" dirty="0"/>
          </a:p>
          <a:p>
            <a:pPr marL="0" indent="0">
              <a:buNone/>
            </a:pPr>
            <a:endParaRPr lang="en-US" dirty="0"/>
          </a:p>
          <a:p>
            <a:pPr marL="457200" lvl="1" indent="0">
              <a:buNone/>
            </a:pPr>
            <a:endParaRPr lang="en-US" dirty="0"/>
          </a:p>
          <a:p>
            <a:pPr lvl="1"/>
            <a:endParaRPr lang="en-US" dirty="0"/>
          </a:p>
          <a:p>
            <a:pPr lvl="1"/>
            <a:endParaRPr lang="en-US" dirty="0"/>
          </a:p>
          <a:p>
            <a:pPr lvl="1"/>
            <a:endParaRPr lang="en-US" dirty="0"/>
          </a:p>
        </p:txBody>
      </p:sp>
      <p:sp>
        <p:nvSpPr>
          <p:cNvPr id="6" name="Title 1">
            <a:extLst>
              <a:ext uri="{FF2B5EF4-FFF2-40B4-BE49-F238E27FC236}">
                <a16:creationId xmlns:a16="http://schemas.microsoft.com/office/drawing/2014/main" id="{F3241F6E-A0E1-D9DC-17BE-D8C86D6AB6A0}"/>
              </a:ext>
            </a:extLst>
          </p:cNvPr>
          <p:cNvSpPr txBox="1">
            <a:spLocks/>
          </p:cNvSpPr>
          <p:nvPr/>
        </p:nvSpPr>
        <p:spPr>
          <a:xfrm>
            <a:off x="838200" y="300094"/>
            <a:ext cx="11112210" cy="113683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accent2">
                    <a:lumMod val="50000"/>
                  </a:schemeClr>
                </a:solidFill>
              </a:rPr>
              <a:t>eVA Line Item Estimate Costs Section</a:t>
            </a:r>
          </a:p>
        </p:txBody>
      </p:sp>
      <p:pic>
        <p:nvPicPr>
          <p:cNvPr id="3" name="Picture 2">
            <a:extLst>
              <a:ext uri="{FF2B5EF4-FFF2-40B4-BE49-F238E27FC236}">
                <a16:creationId xmlns:a16="http://schemas.microsoft.com/office/drawing/2014/main" id="{6C37731C-4EA8-DA76-FC40-9D49B3E43C5D}"/>
              </a:ext>
            </a:extLst>
          </p:cNvPr>
          <p:cNvPicPr>
            <a:picLocks noChangeAspect="1"/>
          </p:cNvPicPr>
          <p:nvPr/>
        </p:nvPicPr>
        <p:blipFill>
          <a:blip r:embed="rId3"/>
          <a:stretch>
            <a:fillRect/>
          </a:stretch>
        </p:blipFill>
        <p:spPr>
          <a:xfrm>
            <a:off x="2588623" y="1860016"/>
            <a:ext cx="5821366" cy="4326691"/>
          </a:xfrm>
          <a:prstGeom prst="rect">
            <a:avLst/>
          </a:prstGeom>
        </p:spPr>
      </p:pic>
      <p:cxnSp>
        <p:nvCxnSpPr>
          <p:cNvPr id="7" name="Straight Arrow Connector 6">
            <a:extLst>
              <a:ext uri="{FF2B5EF4-FFF2-40B4-BE49-F238E27FC236}">
                <a16:creationId xmlns:a16="http://schemas.microsoft.com/office/drawing/2014/main" id="{2FC85A8B-6A3D-2B86-AAFE-00A856F7E0B0}"/>
              </a:ext>
            </a:extLst>
          </p:cNvPr>
          <p:cNvCxnSpPr/>
          <p:nvPr/>
        </p:nvCxnSpPr>
        <p:spPr>
          <a:xfrm flipH="1">
            <a:off x="4082143" y="3009345"/>
            <a:ext cx="2029097" cy="12192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DFB037F3-C68F-0255-66CB-2E25DD038963}"/>
              </a:ext>
            </a:extLst>
          </p:cNvPr>
          <p:cNvCxnSpPr/>
          <p:nvPr/>
        </p:nvCxnSpPr>
        <p:spPr>
          <a:xfrm flipH="1">
            <a:off x="4082142" y="3517533"/>
            <a:ext cx="2029097" cy="12192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A179699A-D735-649C-6437-03B452C28E6F}"/>
              </a:ext>
            </a:extLst>
          </p:cNvPr>
          <p:cNvCxnSpPr>
            <a:cxnSpLocks/>
          </p:cNvCxnSpPr>
          <p:nvPr/>
        </p:nvCxnSpPr>
        <p:spPr>
          <a:xfrm flipH="1">
            <a:off x="4463179" y="4274353"/>
            <a:ext cx="1867988" cy="9610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96E4EE0-F5B7-C020-9734-863B36704D0E}"/>
              </a:ext>
            </a:extLst>
          </p:cNvPr>
          <p:cNvSpPr txBox="1"/>
          <p:nvPr/>
        </p:nvSpPr>
        <p:spPr>
          <a:xfrm>
            <a:off x="6196304" y="2736353"/>
            <a:ext cx="1545616" cy="461665"/>
          </a:xfrm>
          <a:prstGeom prst="rect">
            <a:avLst/>
          </a:prstGeom>
          <a:noFill/>
        </p:spPr>
        <p:txBody>
          <a:bodyPr wrap="none" rtlCol="0">
            <a:spAutoFit/>
          </a:bodyPr>
          <a:lstStyle/>
          <a:p>
            <a:r>
              <a:rPr lang="en-US" sz="2400" b="1" dirty="0">
                <a:solidFill>
                  <a:srgbClr val="FF0000"/>
                </a:solidFill>
              </a:rPr>
              <a:t>Don’t Use!</a:t>
            </a:r>
          </a:p>
        </p:txBody>
      </p:sp>
      <p:sp>
        <p:nvSpPr>
          <p:cNvPr id="11" name="TextBox 10">
            <a:extLst>
              <a:ext uri="{FF2B5EF4-FFF2-40B4-BE49-F238E27FC236}">
                <a16:creationId xmlns:a16="http://schemas.microsoft.com/office/drawing/2014/main" id="{FA922892-1DEA-C092-6AE7-9028829C598E}"/>
              </a:ext>
            </a:extLst>
          </p:cNvPr>
          <p:cNvSpPr txBox="1"/>
          <p:nvPr/>
        </p:nvSpPr>
        <p:spPr>
          <a:xfrm>
            <a:off x="6198087" y="3284060"/>
            <a:ext cx="1545616" cy="461665"/>
          </a:xfrm>
          <a:prstGeom prst="rect">
            <a:avLst/>
          </a:prstGeom>
          <a:noFill/>
        </p:spPr>
        <p:txBody>
          <a:bodyPr wrap="none" rtlCol="0">
            <a:spAutoFit/>
          </a:bodyPr>
          <a:lstStyle/>
          <a:p>
            <a:r>
              <a:rPr lang="en-US" sz="2400" b="1" dirty="0">
                <a:solidFill>
                  <a:srgbClr val="FF0000"/>
                </a:solidFill>
              </a:rPr>
              <a:t>Don’t Use!</a:t>
            </a:r>
          </a:p>
        </p:txBody>
      </p:sp>
      <p:sp>
        <p:nvSpPr>
          <p:cNvPr id="12" name="TextBox 11">
            <a:extLst>
              <a:ext uri="{FF2B5EF4-FFF2-40B4-BE49-F238E27FC236}">
                <a16:creationId xmlns:a16="http://schemas.microsoft.com/office/drawing/2014/main" id="{9D884798-3418-92B5-4CB1-7D72453A5478}"/>
              </a:ext>
            </a:extLst>
          </p:cNvPr>
          <p:cNvSpPr txBox="1"/>
          <p:nvPr/>
        </p:nvSpPr>
        <p:spPr>
          <a:xfrm>
            <a:off x="6394305" y="4101520"/>
            <a:ext cx="1545616" cy="461665"/>
          </a:xfrm>
          <a:prstGeom prst="rect">
            <a:avLst/>
          </a:prstGeom>
          <a:noFill/>
        </p:spPr>
        <p:txBody>
          <a:bodyPr wrap="none" rtlCol="0">
            <a:spAutoFit/>
          </a:bodyPr>
          <a:lstStyle/>
          <a:p>
            <a:r>
              <a:rPr lang="en-US" sz="2400" b="1" dirty="0">
                <a:solidFill>
                  <a:srgbClr val="FF0000"/>
                </a:solidFill>
              </a:rPr>
              <a:t>Don’t Use!</a:t>
            </a:r>
          </a:p>
        </p:txBody>
      </p:sp>
    </p:spTree>
    <p:extLst>
      <p:ext uri="{BB962C8B-B14F-4D97-AF65-F5344CB8AC3E}">
        <p14:creationId xmlns:p14="http://schemas.microsoft.com/office/powerpoint/2010/main" val="434682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A7EECFBC44E74E84E56FA34811D2BB" ma:contentTypeVersion="17" ma:contentTypeDescription="Create a new document." ma:contentTypeScope="" ma:versionID="a6df54af3b6fb6c7d375da5abd314171">
  <xsd:schema xmlns:xsd="http://www.w3.org/2001/XMLSchema" xmlns:xs="http://www.w3.org/2001/XMLSchema" xmlns:p="http://schemas.microsoft.com/office/2006/metadata/properties" xmlns:ns2="b40ec056-5c21-4110-b9ee-92f4036d33d8" xmlns:ns3="7526147e-290c-4509-8a11-743e8ab34367" targetNamespace="http://schemas.microsoft.com/office/2006/metadata/properties" ma:root="true" ma:fieldsID="b139ce0753a13e3e21894874d49d0943" ns2:_="" ns3:_="">
    <xsd:import namespace="b40ec056-5c21-4110-b9ee-92f4036d33d8"/>
    <xsd:import namespace="7526147e-290c-4509-8a11-743e8ab3436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EventHashCode" minOccurs="0"/>
                <xsd:element ref="ns2:MediaServiceGenerationTime" minOccurs="0"/>
                <xsd:element ref="ns2:MediaServiceAutoTags" minOccurs="0"/>
                <xsd:element ref="ns2:MediaServiceOCR" minOccurs="0"/>
                <xsd:element ref="ns2:MediaServiceAutoKeyPoints" minOccurs="0"/>
                <xsd:element ref="ns2:MediaServiceKeyPoints" minOccurs="0"/>
                <xsd:element ref="ns2:MediaServiceObjectDetectorVersions" minOccurs="0"/>
                <xsd:element ref="ns2:MediaServiceSearchPropertie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0ec056-5c21-4110-b9ee-92f4036d33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5a3a1cd-b367-49f8-b8b1-31d15f2b468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526147e-290c-4509-8a11-743e8ab343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f606b801-d376-4abf-ac12-22041cc57839}" ma:internalName="TaxCatchAll" ma:showField="CatchAllData" ma:web="7526147e-290c-4509-8a11-743e8ab343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40ec056-5c21-4110-b9ee-92f4036d33d8">
      <Terms xmlns="http://schemas.microsoft.com/office/infopath/2007/PartnerControls"/>
    </lcf76f155ced4ddcb4097134ff3c332f>
    <TaxCatchAll xmlns="7526147e-290c-4509-8a11-743e8ab34367" xsi:nil="true"/>
  </documentManagement>
</p:properties>
</file>

<file path=customXml/itemProps1.xml><?xml version="1.0" encoding="utf-8"?>
<ds:datastoreItem xmlns:ds="http://schemas.openxmlformats.org/officeDocument/2006/customXml" ds:itemID="{D3C48AB1-D407-4526-AC44-FE8A91CD7839}">
  <ds:schemaRefs>
    <ds:schemaRef ds:uri="http://schemas.microsoft.com/sharepoint/v3/contenttype/forms"/>
  </ds:schemaRefs>
</ds:datastoreItem>
</file>

<file path=customXml/itemProps2.xml><?xml version="1.0" encoding="utf-8"?>
<ds:datastoreItem xmlns:ds="http://schemas.openxmlformats.org/officeDocument/2006/customXml" ds:itemID="{BA78CD50-7A96-420F-B8CF-F530CD2556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0ec056-5c21-4110-b9ee-92f4036d33d8"/>
    <ds:schemaRef ds:uri="7526147e-290c-4509-8a11-743e8ab343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579E5C-3BDA-4763-B242-89DB699A9DC6}">
  <ds:schemaRefs>
    <ds:schemaRef ds:uri="http://schemas.microsoft.com/office/infopath/2007/PartnerControls"/>
    <ds:schemaRef ds:uri="http://www.w3.org/XML/1998/namespace"/>
    <ds:schemaRef ds:uri="http://schemas.microsoft.com/office/2006/metadata/properties"/>
    <ds:schemaRef ds:uri="7526147e-290c-4509-8a11-743e8ab34367"/>
    <ds:schemaRef ds:uri="http://purl.org/dc/elements/1.1/"/>
    <ds:schemaRef ds:uri="http://schemas.openxmlformats.org/package/2006/metadata/core-properties"/>
    <ds:schemaRef ds:uri="http://purl.org/dc/terms/"/>
    <ds:schemaRef ds:uri="http://schemas.microsoft.com/office/2006/documentManagement/types"/>
    <ds:schemaRef ds:uri="http://purl.org/dc/dcmitype/"/>
    <ds:schemaRef ds:uri="b40ec056-5c21-4110-b9ee-92f4036d33d8"/>
  </ds:schemaRefs>
</ds:datastoreItem>
</file>

<file path=docProps/app.xml><?xml version="1.0" encoding="utf-8"?>
<Properties xmlns="http://schemas.openxmlformats.org/officeDocument/2006/extended-properties" xmlns:vt="http://schemas.openxmlformats.org/officeDocument/2006/docPropsVTypes">
  <Template/>
  <TotalTime>2609</TotalTime>
  <Words>491</Words>
  <Application>Microsoft Office PowerPoint</Application>
  <PresentationFormat>Widescreen</PresentationFormat>
  <Paragraphs>125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April 2026 BUG Meeting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Mary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Pickham (mmiller8)</dc:creator>
  <cp:lastModifiedBy>Michelle Pickham (mmiller8)</cp:lastModifiedBy>
  <cp:revision>238</cp:revision>
  <dcterms:created xsi:type="dcterms:W3CDTF">2019-06-25T13:53:12Z</dcterms:created>
  <dcterms:modified xsi:type="dcterms:W3CDTF">2026-03-31T13:21:08Z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0x01010001A7EECFBC44E74E84E56FA34811D2BB</vt:lpwstr>
  </property>
</Properties>
</file>